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</p:sldMasterIdLst>
  <p:notesMasterIdLst>
    <p:notesMasterId r:id="rId22"/>
  </p:notesMasterIdLst>
  <p:sldIdLst>
    <p:sldId id="317" r:id="rId3"/>
    <p:sldId id="313" r:id="rId4"/>
    <p:sldId id="259" r:id="rId5"/>
    <p:sldId id="280" r:id="rId6"/>
    <p:sldId id="282" r:id="rId7"/>
    <p:sldId id="284" r:id="rId8"/>
    <p:sldId id="342" r:id="rId9"/>
    <p:sldId id="265" r:id="rId10"/>
    <p:sldId id="382" r:id="rId11"/>
    <p:sldId id="383" r:id="rId12"/>
    <p:sldId id="384" r:id="rId13"/>
    <p:sldId id="385" r:id="rId14"/>
    <p:sldId id="363" r:id="rId15"/>
    <p:sldId id="278" r:id="rId16"/>
    <p:sldId id="387" r:id="rId17"/>
    <p:sldId id="311" r:id="rId18"/>
    <p:sldId id="386" r:id="rId19"/>
    <p:sldId id="351" r:id="rId20"/>
    <p:sldId id="3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543" userDrawn="1">
          <p15:clr>
            <a:srgbClr val="A4A3A4"/>
          </p15:clr>
        </p15:guide>
        <p15:guide id="10" orient="horz" pos="16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B3"/>
    <a:srgbClr val="07599D"/>
    <a:srgbClr val="024FB0"/>
    <a:srgbClr val="D14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DB718-2507-479B-B65C-F3DBA0AB041F}" v="69" dt="2021-06-29T03:08:2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/>
    <p:restoredTop sz="94678"/>
  </p:normalViewPr>
  <p:slideViewPr>
    <p:cSldViewPr snapToGrid="0" snapToObjects="1" showGuides="1">
      <p:cViewPr varScale="1">
        <p:scale>
          <a:sx n="109" d="100"/>
          <a:sy n="109" d="100"/>
        </p:scale>
        <p:origin x="656" y="184"/>
      </p:cViewPr>
      <p:guideLst>
        <p:guide orient="horz" pos="2160"/>
        <p:guide pos="7242"/>
        <p:guide pos="438"/>
        <p:guide pos="3840"/>
        <p:guide orient="horz" pos="346"/>
        <p:guide orient="horz" pos="3974"/>
        <p:guide pos="5541"/>
        <p:guide pos="2139"/>
        <p:guide pos="4543"/>
        <p:guide orient="horz" pos="16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alpha val="87000"/>
                <a:lumMod val="66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solidFill>
            <a:schemeClr val="bg2"/>
          </a:solidFill>
        </a:ln>
      </dgm:spPr>
      <dgm:t>
        <a:bodyPr/>
        <a:lstStyle/>
        <a:p>
          <a:r>
            <a:rPr lang="en-NP" sz="1800" dirty="0">
              <a:latin typeface="+mj-lt"/>
            </a:rPr>
            <a:t>Easy user interface for searching vacant rooms 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58E11023-6C41-D748-A297-DBC81D18BF00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A51FCAFE-7BF9-644A-B3CF-5903DE1F0E59}" type="pres">
      <dgm:prSet presAssocID="{377D0D15-C013-134F-8FE2-70364AA7B7B9}" presName="comp" presStyleCnt="0"/>
      <dgm:spPr/>
    </dgm:pt>
    <dgm:pt modelId="{213DF036-6386-B443-976F-2BF773149A56}" type="pres">
      <dgm:prSet presAssocID="{377D0D15-C013-134F-8FE2-70364AA7B7B9}" presName="box" presStyleLbl="node1" presStyleIdx="0" presStyleCnt="1" custLinFactNeighborX="-6901"/>
      <dgm:spPr/>
    </dgm:pt>
    <dgm:pt modelId="{7C746D05-F435-684B-9663-E4342B9BAB99}" type="pres">
      <dgm:prSet presAssocID="{377D0D15-C013-134F-8FE2-70364AA7B7B9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67D13DEB-51B8-194F-AAE2-19BDA145D7FC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C30E5416-9B3B-0A41-AD3A-8E4A39663359}" type="presOf" srcId="{643E8457-E4DA-8946-8DBE-271E5202C09D}" destId="{58E11023-6C41-D748-A297-DBC81D18BF00}" srcOrd="0" destOrd="0" presId="urn:microsoft.com/office/officeart/2005/8/layout/vList4"/>
    <dgm:cxn modelId="{6A0A9342-8CA3-7F41-A483-F0F1E895C552}" type="presOf" srcId="{377D0D15-C013-134F-8FE2-70364AA7B7B9}" destId="{67D13DEB-51B8-194F-AAE2-19BDA145D7FC}" srcOrd="1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126984D9-0417-F546-8EBF-BD29C404FF3B}" type="presOf" srcId="{377D0D15-C013-134F-8FE2-70364AA7B7B9}" destId="{213DF036-6386-B443-976F-2BF773149A56}" srcOrd="0" destOrd="0" presId="urn:microsoft.com/office/officeart/2005/8/layout/vList4"/>
    <dgm:cxn modelId="{5DE0FF2B-78C3-5E47-A87B-15A5BF475B1B}" type="presParOf" srcId="{58E11023-6C41-D748-A297-DBC81D18BF00}" destId="{A51FCAFE-7BF9-644A-B3CF-5903DE1F0E59}" srcOrd="0" destOrd="0" presId="urn:microsoft.com/office/officeart/2005/8/layout/vList4"/>
    <dgm:cxn modelId="{D48D1BAB-A6E3-F546-A4DC-998BCA9AB745}" type="presParOf" srcId="{A51FCAFE-7BF9-644A-B3CF-5903DE1F0E59}" destId="{213DF036-6386-B443-976F-2BF773149A56}" srcOrd="0" destOrd="0" presId="urn:microsoft.com/office/officeart/2005/8/layout/vList4"/>
    <dgm:cxn modelId="{16E32D14-1467-3549-9504-15CBDA91D428}" type="presParOf" srcId="{A51FCAFE-7BF9-644A-B3CF-5903DE1F0E59}" destId="{7C746D05-F435-684B-9663-E4342B9BAB99}" srcOrd="1" destOrd="0" presId="urn:microsoft.com/office/officeart/2005/8/layout/vList4"/>
    <dgm:cxn modelId="{75766E95-0DC5-894E-87FB-D53A4C4BCE0A}" type="presParOf" srcId="{A51FCAFE-7BF9-644A-B3CF-5903DE1F0E59}" destId="{67D13DEB-51B8-194F-AAE2-19BDA145D7F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alpha val="85000"/>
                <a:lumMod val="56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dgm:spPr>
      <dgm:t>
        <a:bodyPr/>
        <a:lstStyle/>
        <a:p>
          <a:r>
            <a:rPr lang="en-NP" sz="1800" dirty="0">
              <a:latin typeface="+mj-lt"/>
            </a:rPr>
            <a:t>SpareRoom eliminates the traditional way of finding room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1ADF728C-82DC-C44B-BCF8-3A1CDB64000B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53362E7F-56B6-884E-8CE2-FD46367BC718}" type="pres">
      <dgm:prSet presAssocID="{377D0D15-C013-134F-8FE2-70364AA7B7B9}" presName="comp" presStyleCnt="0"/>
      <dgm:spPr/>
    </dgm:pt>
    <dgm:pt modelId="{71EF22F6-1DAA-024D-9F43-4D3F664A3EAF}" type="pres">
      <dgm:prSet presAssocID="{377D0D15-C013-134F-8FE2-70364AA7B7B9}" presName="box" presStyleLbl="node1" presStyleIdx="0" presStyleCnt="1"/>
      <dgm:spPr/>
    </dgm:pt>
    <dgm:pt modelId="{D01D483E-8FA0-EC4E-BB28-04C97D52FBFF}" type="pres">
      <dgm:prSet presAssocID="{377D0D15-C013-134F-8FE2-70364AA7B7B9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FA46AFF1-9145-B040-88A6-8D35FCEA70AC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98D2AD41-553A-3846-974D-A5F8B6F7CA1A}" type="presOf" srcId="{377D0D15-C013-134F-8FE2-70364AA7B7B9}" destId="{FA46AFF1-9145-B040-88A6-8D35FCEA70AC}" srcOrd="1" destOrd="0" presId="urn:microsoft.com/office/officeart/2005/8/layout/vList4"/>
    <dgm:cxn modelId="{BD164473-69C6-7B49-A04A-A78DF95CFFBD}" type="presOf" srcId="{377D0D15-C013-134F-8FE2-70364AA7B7B9}" destId="{71EF22F6-1DAA-024D-9F43-4D3F664A3EAF}" srcOrd="0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550924F6-3DAE-8145-AD61-CD68D9D2C96B}" type="presOf" srcId="{643E8457-E4DA-8946-8DBE-271E5202C09D}" destId="{1ADF728C-82DC-C44B-BCF8-3A1CDB64000B}" srcOrd="0" destOrd="0" presId="urn:microsoft.com/office/officeart/2005/8/layout/vList4"/>
    <dgm:cxn modelId="{8B83AF09-9792-FC44-A807-4BDF075D52C4}" type="presParOf" srcId="{1ADF728C-82DC-C44B-BCF8-3A1CDB64000B}" destId="{53362E7F-56B6-884E-8CE2-FD46367BC718}" srcOrd="0" destOrd="0" presId="urn:microsoft.com/office/officeart/2005/8/layout/vList4"/>
    <dgm:cxn modelId="{856D1AD1-2C95-304F-8BBF-1F08FD7EC2A9}" type="presParOf" srcId="{53362E7F-56B6-884E-8CE2-FD46367BC718}" destId="{71EF22F6-1DAA-024D-9F43-4D3F664A3EAF}" srcOrd="0" destOrd="0" presId="urn:microsoft.com/office/officeart/2005/8/layout/vList4"/>
    <dgm:cxn modelId="{4D9AAF30-A4EC-4346-912D-A62618C99787}" type="presParOf" srcId="{53362E7F-56B6-884E-8CE2-FD46367BC718}" destId="{D01D483E-8FA0-EC4E-BB28-04C97D52FBFF}" srcOrd="1" destOrd="0" presId="urn:microsoft.com/office/officeart/2005/8/layout/vList4"/>
    <dgm:cxn modelId="{9B27BB2A-23D8-3147-A045-26B3406C266B}" type="presParOf" srcId="{53362E7F-56B6-884E-8CE2-FD46367BC718}" destId="{FA46AFF1-9145-B040-88A6-8D35FCEA70A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alpha val="88074"/>
                <a:lumMod val="68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dgm:spPr>
      <dgm:t>
        <a:bodyPr/>
        <a:lstStyle/>
        <a:p>
          <a:r>
            <a:rPr lang="en-NP" sz="1800" dirty="0">
              <a:latin typeface="+mj-lt"/>
            </a:rPr>
            <a:t>Users can use maps for searching vacant room  and provide location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4F0BFE5E-7A4E-B745-8344-9FDA795E4A9A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B966B0E5-10FB-EB4D-9BA8-D0F40D48EA1E}" type="pres">
      <dgm:prSet presAssocID="{377D0D15-C013-134F-8FE2-70364AA7B7B9}" presName="comp" presStyleCnt="0"/>
      <dgm:spPr/>
    </dgm:pt>
    <dgm:pt modelId="{7554B613-68F3-7046-A58B-6EF73FABE356}" type="pres">
      <dgm:prSet presAssocID="{377D0D15-C013-134F-8FE2-70364AA7B7B9}" presName="box" presStyleLbl="node1" presStyleIdx="0" presStyleCnt="1" custLinFactNeighborY="38456"/>
      <dgm:spPr/>
    </dgm:pt>
    <dgm:pt modelId="{EE71688E-BEC8-3141-950E-5A5CEA15E125}" type="pres">
      <dgm:prSet presAssocID="{377D0D15-C013-134F-8FE2-70364AA7B7B9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6E4F2386-96B3-D547-90E9-473EE13FBC18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EAAFD510-4DA6-CF43-9F44-D0CB656E4AA1}" type="presOf" srcId="{377D0D15-C013-134F-8FE2-70364AA7B7B9}" destId="{6E4F2386-96B3-D547-90E9-473EE13FBC18}" srcOrd="1" destOrd="0" presId="urn:microsoft.com/office/officeart/2005/8/layout/vList4"/>
    <dgm:cxn modelId="{863D7E11-C932-0747-A9EC-479FB2961E00}" type="presOf" srcId="{643E8457-E4DA-8946-8DBE-271E5202C09D}" destId="{4F0BFE5E-7A4E-B745-8344-9FDA795E4A9A}" srcOrd="0" destOrd="0" presId="urn:microsoft.com/office/officeart/2005/8/layout/vList4"/>
    <dgm:cxn modelId="{6846B895-AC5F-FF42-BE2D-0A6C622F8C68}" type="presOf" srcId="{377D0D15-C013-134F-8FE2-70364AA7B7B9}" destId="{7554B613-68F3-7046-A58B-6EF73FABE356}" srcOrd="0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E9662EB4-B776-054F-9138-920E4969D30D}" type="presParOf" srcId="{4F0BFE5E-7A4E-B745-8344-9FDA795E4A9A}" destId="{B966B0E5-10FB-EB4D-9BA8-D0F40D48EA1E}" srcOrd="0" destOrd="0" presId="urn:microsoft.com/office/officeart/2005/8/layout/vList4"/>
    <dgm:cxn modelId="{A23539C6-4ACB-2A41-8BC8-6F260DD0A1C4}" type="presParOf" srcId="{B966B0E5-10FB-EB4D-9BA8-D0F40D48EA1E}" destId="{7554B613-68F3-7046-A58B-6EF73FABE356}" srcOrd="0" destOrd="0" presId="urn:microsoft.com/office/officeart/2005/8/layout/vList4"/>
    <dgm:cxn modelId="{76748410-85B7-DD4C-B7A4-82AD2D708615}" type="presParOf" srcId="{B966B0E5-10FB-EB4D-9BA8-D0F40D48EA1E}" destId="{EE71688E-BEC8-3141-950E-5A5CEA15E125}" srcOrd="1" destOrd="0" presId="urn:microsoft.com/office/officeart/2005/8/layout/vList4"/>
    <dgm:cxn modelId="{355942A5-C0FD-BE47-832A-B75D6EC168EE}" type="presParOf" srcId="{B966B0E5-10FB-EB4D-9BA8-D0F40D48EA1E}" destId="{6E4F2386-96B3-D547-90E9-473EE13FBC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alpha val="89000"/>
                <a:lumMod val="61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dgm:spPr>
      <dgm:t>
        <a:bodyPr/>
        <a:lstStyle/>
        <a:p>
          <a:r>
            <a:rPr lang="en-NP" sz="1800" dirty="0">
              <a:latin typeface="+mj-lt"/>
            </a:rPr>
            <a:t>Owner can post ad with details,image with location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AA1E7342-14D1-9542-BA15-2C0911A5CE65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0E57415C-6A14-8C4F-9D7D-D8D69AB367DD}" type="pres">
      <dgm:prSet presAssocID="{377D0D15-C013-134F-8FE2-70364AA7B7B9}" presName="comp" presStyleCnt="0"/>
      <dgm:spPr/>
    </dgm:pt>
    <dgm:pt modelId="{A2DE7EB9-3533-884B-B72B-DB01E092E1E0}" type="pres">
      <dgm:prSet presAssocID="{377D0D15-C013-134F-8FE2-70364AA7B7B9}" presName="box" presStyleLbl="node1" presStyleIdx="0" presStyleCnt="1"/>
      <dgm:spPr/>
    </dgm:pt>
    <dgm:pt modelId="{F755E5BD-D731-1A4A-ADEB-5DEFA2784836}" type="pres">
      <dgm:prSet presAssocID="{377D0D15-C013-134F-8FE2-70364AA7B7B9}" presName="img" presStyleLbl="fgImgPlace1" presStyleIdx="0" presStyleCnt="1" custLinFactNeighborX="-1778" custLinFactNeighborY="-45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8B8E50E9-6F0C-4348-92F1-729BF7942F95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90946D08-6BA8-2A4E-B491-1D10934C5E05}" type="presOf" srcId="{377D0D15-C013-134F-8FE2-70364AA7B7B9}" destId="{A2DE7EB9-3533-884B-B72B-DB01E092E1E0}" srcOrd="0" destOrd="0" presId="urn:microsoft.com/office/officeart/2005/8/layout/vList4"/>
    <dgm:cxn modelId="{619197A5-3DCE-FC46-94FF-B25D606EAFAF}" type="presOf" srcId="{643E8457-E4DA-8946-8DBE-271E5202C09D}" destId="{AA1E7342-14D1-9542-BA15-2C0911A5CE65}" srcOrd="0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A868ECE0-A386-6A4A-8C49-75E1DABDD931}" type="presOf" srcId="{377D0D15-C013-134F-8FE2-70364AA7B7B9}" destId="{8B8E50E9-6F0C-4348-92F1-729BF7942F95}" srcOrd="1" destOrd="0" presId="urn:microsoft.com/office/officeart/2005/8/layout/vList4"/>
    <dgm:cxn modelId="{93FA64ED-63F6-A547-BA86-00AD0EF916C4}" type="presParOf" srcId="{AA1E7342-14D1-9542-BA15-2C0911A5CE65}" destId="{0E57415C-6A14-8C4F-9D7D-D8D69AB367DD}" srcOrd="0" destOrd="0" presId="urn:microsoft.com/office/officeart/2005/8/layout/vList4"/>
    <dgm:cxn modelId="{D74A58E2-3B4E-6A4B-8599-27BD78CE03EE}" type="presParOf" srcId="{0E57415C-6A14-8C4F-9D7D-D8D69AB367DD}" destId="{A2DE7EB9-3533-884B-B72B-DB01E092E1E0}" srcOrd="0" destOrd="0" presId="urn:microsoft.com/office/officeart/2005/8/layout/vList4"/>
    <dgm:cxn modelId="{3A834F58-4D1C-DE47-A5D9-97C6B9F6C28C}" type="presParOf" srcId="{0E57415C-6A14-8C4F-9D7D-D8D69AB367DD}" destId="{F755E5BD-D731-1A4A-ADEB-5DEFA2784836}" srcOrd="1" destOrd="0" presId="urn:microsoft.com/office/officeart/2005/8/layout/vList4"/>
    <dgm:cxn modelId="{34081471-32AE-A14D-89AD-2D3AD280029E}" type="presParOf" srcId="{0E57415C-6A14-8C4F-9D7D-D8D69AB367DD}" destId="{8B8E50E9-6F0C-4348-92F1-729BF7942F9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3E8457-E4DA-8946-8DBE-271E5202C09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D0D15-C013-134F-8FE2-70364AA7B7B9}">
      <dgm:prSet custT="1"/>
      <dgm:spPr>
        <a:gradFill rotWithShape="0">
          <a:gsLst>
            <a:gs pos="38020">
              <a:srgbClr val="B048A2">
                <a:lumMod val="71000"/>
                <a:alpha val="90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dgm:spPr>
      <dgm:t>
        <a:bodyPr/>
        <a:lstStyle/>
        <a:p>
          <a:r>
            <a:rPr lang="en-NP" sz="1800" dirty="0">
              <a:latin typeface="+mj-lt"/>
            </a:rPr>
            <a:t>Messaging feature for communication users </a:t>
          </a:r>
        </a:p>
      </dgm:t>
    </dgm:pt>
    <dgm:pt modelId="{4DA2F211-D87E-4F4F-9ECD-4DD41A989765}" type="parTrans" cxnId="{971CD0A8-4702-C644-8153-AB69255B6BD4}">
      <dgm:prSet/>
      <dgm:spPr/>
      <dgm:t>
        <a:bodyPr/>
        <a:lstStyle/>
        <a:p>
          <a:endParaRPr lang="en-US"/>
        </a:p>
      </dgm:t>
    </dgm:pt>
    <dgm:pt modelId="{1C835958-1D68-CB43-8094-8E8F24B86F9A}" type="sibTrans" cxnId="{971CD0A8-4702-C644-8153-AB69255B6BD4}">
      <dgm:prSet/>
      <dgm:spPr/>
      <dgm:t>
        <a:bodyPr/>
        <a:lstStyle/>
        <a:p>
          <a:endParaRPr lang="en-US"/>
        </a:p>
      </dgm:t>
    </dgm:pt>
    <dgm:pt modelId="{12C0CFDB-3F27-8649-AD4B-6FA09CFEC1B1}" type="pres">
      <dgm:prSet presAssocID="{643E8457-E4DA-8946-8DBE-271E5202C09D}" presName="linear" presStyleCnt="0">
        <dgm:presLayoutVars>
          <dgm:dir/>
          <dgm:resizeHandles val="exact"/>
        </dgm:presLayoutVars>
      </dgm:prSet>
      <dgm:spPr/>
    </dgm:pt>
    <dgm:pt modelId="{74799793-32C9-3643-8B3C-5E6C47865389}" type="pres">
      <dgm:prSet presAssocID="{377D0D15-C013-134F-8FE2-70364AA7B7B9}" presName="comp" presStyleCnt="0"/>
      <dgm:spPr/>
    </dgm:pt>
    <dgm:pt modelId="{02294A36-9520-C743-BA86-CAF4849D36AB}" type="pres">
      <dgm:prSet presAssocID="{377D0D15-C013-134F-8FE2-70364AA7B7B9}" presName="box" presStyleLbl="node1" presStyleIdx="0" presStyleCnt="1" custLinFactNeighborY="-25160"/>
      <dgm:spPr/>
    </dgm:pt>
    <dgm:pt modelId="{894FFAF9-F5F8-7143-8205-7D050EA5C42E}" type="pres">
      <dgm:prSet presAssocID="{377D0D15-C013-134F-8FE2-70364AA7B7B9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74110374-8787-AD4F-9D3A-FF238ADBD386}" type="pres">
      <dgm:prSet presAssocID="{377D0D15-C013-134F-8FE2-70364AA7B7B9}" presName="text" presStyleLbl="node1" presStyleIdx="0" presStyleCnt="1">
        <dgm:presLayoutVars>
          <dgm:bulletEnabled val="1"/>
        </dgm:presLayoutVars>
      </dgm:prSet>
      <dgm:spPr/>
    </dgm:pt>
  </dgm:ptLst>
  <dgm:cxnLst>
    <dgm:cxn modelId="{E4F9190A-A0DC-9D44-A840-3815195637D5}" type="presOf" srcId="{377D0D15-C013-134F-8FE2-70364AA7B7B9}" destId="{74110374-8787-AD4F-9D3A-FF238ADBD386}" srcOrd="1" destOrd="0" presId="urn:microsoft.com/office/officeart/2005/8/layout/vList4"/>
    <dgm:cxn modelId="{62F7F523-E583-2745-BD14-2A43CB020744}" type="presOf" srcId="{377D0D15-C013-134F-8FE2-70364AA7B7B9}" destId="{02294A36-9520-C743-BA86-CAF4849D36AB}" srcOrd="0" destOrd="0" presId="urn:microsoft.com/office/officeart/2005/8/layout/vList4"/>
    <dgm:cxn modelId="{FE8C3A2E-FA25-C943-A5AA-83045E8FD1BF}" type="presOf" srcId="{643E8457-E4DA-8946-8DBE-271E5202C09D}" destId="{12C0CFDB-3F27-8649-AD4B-6FA09CFEC1B1}" srcOrd="0" destOrd="0" presId="urn:microsoft.com/office/officeart/2005/8/layout/vList4"/>
    <dgm:cxn modelId="{971CD0A8-4702-C644-8153-AB69255B6BD4}" srcId="{643E8457-E4DA-8946-8DBE-271E5202C09D}" destId="{377D0D15-C013-134F-8FE2-70364AA7B7B9}" srcOrd="0" destOrd="0" parTransId="{4DA2F211-D87E-4F4F-9ECD-4DD41A989765}" sibTransId="{1C835958-1D68-CB43-8094-8E8F24B86F9A}"/>
    <dgm:cxn modelId="{0181360A-4359-FF43-87EC-19043B245F36}" type="presParOf" srcId="{12C0CFDB-3F27-8649-AD4B-6FA09CFEC1B1}" destId="{74799793-32C9-3643-8B3C-5E6C47865389}" srcOrd="0" destOrd="0" presId="urn:microsoft.com/office/officeart/2005/8/layout/vList4"/>
    <dgm:cxn modelId="{D95C6AB4-5159-634E-8D8E-2611E56100DE}" type="presParOf" srcId="{74799793-32C9-3643-8B3C-5E6C47865389}" destId="{02294A36-9520-C743-BA86-CAF4849D36AB}" srcOrd="0" destOrd="0" presId="urn:microsoft.com/office/officeart/2005/8/layout/vList4"/>
    <dgm:cxn modelId="{81D5AA39-6B8F-9547-AE66-22028D07BB89}" type="presParOf" srcId="{74799793-32C9-3643-8B3C-5E6C47865389}" destId="{894FFAF9-F5F8-7143-8205-7D050EA5C42E}" srcOrd="1" destOrd="0" presId="urn:microsoft.com/office/officeart/2005/8/layout/vList4"/>
    <dgm:cxn modelId="{B2B09A00-F738-FD4D-88A5-FFC79247D939}" type="presParOf" srcId="{74799793-32C9-3643-8B3C-5E6C47865389}" destId="{74110374-8787-AD4F-9D3A-FF238ADBD38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DF036-6386-B443-976F-2BF773149A56}">
      <dsp:nvSpPr>
        <dsp:cNvPr id="0" name=""/>
        <dsp:cNvSpPr/>
      </dsp:nvSpPr>
      <dsp:spPr>
        <a:xfrm>
          <a:off x="0" y="0"/>
          <a:ext cx="4761759" cy="1042987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alpha val="87000"/>
                <a:lumMod val="66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Easy user interface for searching vacant rooms </a:t>
          </a:r>
        </a:p>
      </dsp:txBody>
      <dsp:txXfrm>
        <a:off x="1056650" y="0"/>
        <a:ext cx="3705108" cy="1042987"/>
      </dsp:txXfrm>
    </dsp:sp>
    <dsp:sp modelId="{7C746D05-F435-684B-9663-E4342B9BAB99}">
      <dsp:nvSpPr>
        <dsp:cNvPr id="0" name=""/>
        <dsp:cNvSpPr/>
      </dsp:nvSpPr>
      <dsp:spPr>
        <a:xfrm>
          <a:off x="104298" y="104298"/>
          <a:ext cx="952351" cy="8343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F22F6-1DAA-024D-9F43-4D3F664A3EAF}">
      <dsp:nvSpPr>
        <dsp:cNvPr id="0" name=""/>
        <dsp:cNvSpPr/>
      </dsp:nvSpPr>
      <dsp:spPr>
        <a:xfrm>
          <a:off x="0" y="0"/>
          <a:ext cx="4761759" cy="806804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alpha val="85000"/>
                <a:lumMod val="56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SpareRoom eliminates the traditional way of finding room</a:t>
          </a:r>
        </a:p>
      </dsp:txBody>
      <dsp:txXfrm>
        <a:off x="1033032" y="0"/>
        <a:ext cx="3728726" cy="806804"/>
      </dsp:txXfrm>
    </dsp:sp>
    <dsp:sp modelId="{D01D483E-8FA0-EC4E-BB28-04C97D52FBFF}">
      <dsp:nvSpPr>
        <dsp:cNvPr id="0" name=""/>
        <dsp:cNvSpPr/>
      </dsp:nvSpPr>
      <dsp:spPr>
        <a:xfrm>
          <a:off x="80680" y="80680"/>
          <a:ext cx="952351" cy="6454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4B613-68F3-7046-A58B-6EF73FABE356}">
      <dsp:nvSpPr>
        <dsp:cNvPr id="0" name=""/>
        <dsp:cNvSpPr/>
      </dsp:nvSpPr>
      <dsp:spPr>
        <a:xfrm>
          <a:off x="0" y="0"/>
          <a:ext cx="4761759" cy="847901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alpha val="88074"/>
                <a:lumMod val="68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Users can use maps for searching vacant room  and provide location</a:t>
          </a:r>
        </a:p>
      </dsp:txBody>
      <dsp:txXfrm>
        <a:off x="1037141" y="0"/>
        <a:ext cx="3724617" cy="847901"/>
      </dsp:txXfrm>
    </dsp:sp>
    <dsp:sp modelId="{EE71688E-BEC8-3141-950E-5A5CEA15E125}">
      <dsp:nvSpPr>
        <dsp:cNvPr id="0" name=""/>
        <dsp:cNvSpPr/>
      </dsp:nvSpPr>
      <dsp:spPr>
        <a:xfrm>
          <a:off x="84790" y="84790"/>
          <a:ext cx="952351" cy="6783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E7EB9-3533-884B-B72B-DB01E092E1E0}">
      <dsp:nvSpPr>
        <dsp:cNvPr id="0" name=""/>
        <dsp:cNvSpPr/>
      </dsp:nvSpPr>
      <dsp:spPr>
        <a:xfrm>
          <a:off x="0" y="0"/>
          <a:ext cx="4761759" cy="806805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alpha val="89000"/>
                <a:lumMod val="61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Owner can post ad with details,image with location</a:t>
          </a:r>
        </a:p>
      </dsp:txBody>
      <dsp:txXfrm>
        <a:off x="1033032" y="0"/>
        <a:ext cx="3728726" cy="806805"/>
      </dsp:txXfrm>
    </dsp:sp>
    <dsp:sp modelId="{F755E5BD-D731-1A4A-ADEB-5DEFA2784836}">
      <dsp:nvSpPr>
        <dsp:cNvPr id="0" name=""/>
        <dsp:cNvSpPr/>
      </dsp:nvSpPr>
      <dsp:spPr>
        <a:xfrm>
          <a:off x="63747" y="51357"/>
          <a:ext cx="952351" cy="6454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94A36-9520-C743-BA86-CAF4849D36AB}">
      <dsp:nvSpPr>
        <dsp:cNvPr id="0" name=""/>
        <dsp:cNvSpPr/>
      </dsp:nvSpPr>
      <dsp:spPr>
        <a:xfrm>
          <a:off x="0" y="0"/>
          <a:ext cx="4761759" cy="1122648"/>
        </a:xfrm>
        <a:prstGeom prst="roundRect">
          <a:avLst>
            <a:gd name="adj" fmla="val 10000"/>
          </a:avLst>
        </a:prstGeom>
        <a:gradFill rotWithShape="0">
          <a:gsLst>
            <a:gs pos="38020">
              <a:srgbClr val="B048A2">
                <a:lumMod val="71000"/>
                <a:alpha val="90000"/>
              </a:srgbClr>
            </a:gs>
            <a:gs pos="41014">
              <a:srgbClr val="B449A1"/>
            </a:gs>
            <a:gs pos="48026">
              <a:srgbClr val="BD4B9E"/>
            </a:gs>
            <a:gs pos="59000">
              <a:srgbClr val="CB4E99"/>
            </a:gs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P" sz="1800" kern="1200" dirty="0">
              <a:latin typeface="+mj-lt"/>
            </a:rPr>
            <a:t>Messaging feature for communication users </a:t>
          </a:r>
        </a:p>
      </dsp:txBody>
      <dsp:txXfrm>
        <a:off x="1064616" y="0"/>
        <a:ext cx="3697142" cy="1122648"/>
      </dsp:txXfrm>
    </dsp:sp>
    <dsp:sp modelId="{894FFAF9-F5F8-7143-8205-7D050EA5C42E}">
      <dsp:nvSpPr>
        <dsp:cNvPr id="0" name=""/>
        <dsp:cNvSpPr/>
      </dsp:nvSpPr>
      <dsp:spPr>
        <a:xfrm>
          <a:off x="112264" y="112264"/>
          <a:ext cx="952351" cy="8981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59500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7394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1214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677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66928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23601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0627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03248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89213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35873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005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4907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4900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9786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17282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5515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9035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39486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42347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24067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626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2085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3255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52100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8928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7952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4931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1586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5617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404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18957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8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973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76452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10857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9234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86423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5505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98570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5094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33159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16181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0297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96353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625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5385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530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5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981112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6675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60130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7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9936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3741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565928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6577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59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32672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8414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7716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0243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7403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2479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42210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37281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062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6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7.xml"/><Relationship Id="rId61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64" Type="http://schemas.openxmlformats.org/officeDocument/2006/relationships/slideLayout" Target="../slideLayouts/slideLayout66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59" Type="http://schemas.openxmlformats.org/officeDocument/2006/relationships/slideLayout" Target="../slideLayouts/slideLayout61.xml"/><Relationship Id="rId67" Type="http://schemas.openxmlformats.org/officeDocument/2006/relationships/theme" Target="../theme/theme2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6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Relationship Id="rId60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32055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720" r:id="rId64"/>
    <p:sldLayoutId id="2147483721" r:id="rId65"/>
    <p:sldLayoutId id="2147483722" r:id="rId6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9.sv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Layout" Target="../diagrams/layout1.xml"/><Relationship Id="rId21" Type="http://schemas.openxmlformats.org/officeDocument/2006/relationships/diagramColors" Target="../diagrams/colors4.xml"/><Relationship Id="rId7" Type="http://schemas.openxmlformats.org/officeDocument/2006/relationships/image" Target="../media/image30.png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diagramData" Target="../diagrams/data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Colors" Target="../diagrams/colors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BE6406-8FC8-42BD-A1A6-34B81A6EB29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269" r="10269"/>
          <a:stretch>
            <a:fillRect/>
          </a:stretch>
        </p:blipFill>
        <p:spPr>
          <a:xfrm>
            <a:off x="4964784" y="1611895"/>
            <a:ext cx="2954295" cy="3719384"/>
          </a:xfrm>
        </p:spPr>
      </p:pic>
      <p:sp>
        <p:nvSpPr>
          <p:cNvPr id="4" name="TextBox 3"/>
          <p:cNvSpPr txBox="1"/>
          <p:nvPr/>
        </p:nvSpPr>
        <p:spPr>
          <a:xfrm>
            <a:off x="9474727" y="4262076"/>
            <a:ext cx="2551981" cy="21384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Submitted by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Milan </a:t>
            </a:r>
            <a:r>
              <a:rPr lang="en-US" dirty="0" err="1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Malla</a:t>
            </a:r>
            <a:r>
              <a:rPr lang="en-US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 (017-350)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Shu</a:t>
            </a:r>
            <a:r>
              <a:rPr lang="en-US" dirty="0" err="1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veccha</a:t>
            </a:r>
            <a:r>
              <a:rPr lang="en-US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 Silwal (017-381)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Sijan Joshi (017-382)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0700" y="3009247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Project on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Spare Room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0700" y="2527407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ED12F2-2A67-494D-A34E-9D81933CF51C}"/>
              </a:ext>
            </a:extLst>
          </p:cNvPr>
          <p:cNvGrpSpPr/>
          <p:nvPr/>
        </p:nvGrpSpPr>
        <p:grpSpPr>
          <a:xfrm>
            <a:off x="721896" y="2206236"/>
            <a:ext cx="3684814" cy="1222764"/>
            <a:chOff x="1743545" y="2902344"/>
            <a:chExt cx="3684814" cy="12227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5D998-8D86-214E-A483-99BB21148EE8}"/>
                </a:ext>
              </a:extLst>
            </p:cNvPr>
            <p:cNvSpPr txBox="1"/>
            <p:nvPr/>
          </p:nvSpPr>
          <p:spPr>
            <a:xfrm>
              <a:off x="1743545" y="3227618"/>
              <a:ext cx="3684814" cy="8974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Sequence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Diagram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D8E561-599E-0944-917B-26EA6ADAAE43}"/>
                </a:ext>
              </a:extLst>
            </p:cNvPr>
            <p:cNvSpPr txBox="1"/>
            <p:nvPr/>
          </p:nvSpPr>
          <p:spPr>
            <a:xfrm>
              <a:off x="1801585" y="2902344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38FE6D-A68C-114F-9031-C225C622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6" y="0"/>
            <a:ext cx="9308123" cy="685799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5E8735-BF27-2E46-880B-557ADBF5A021}"/>
              </a:ext>
            </a:extLst>
          </p:cNvPr>
          <p:cNvCxnSpPr>
            <a:cxnSpLocks/>
          </p:cNvCxnSpPr>
          <p:nvPr/>
        </p:nvCxnSpPr>
        <p:spPr>
          <a:xfrm>
            <a:off x="721896" y="3612442"/>
            <a:ext cx="1007018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34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3D4122-31B5-E842-A784-625887AA24D8}"/>
              </a:ext>
            </a:extLst>
          </p:cNvPr>
          <p:cNvGrpSpPr/>
          <p:nvPr/>
        </p:nvGrpSpPr>
        <p:grpSpPr>
          <a:xfrm>
            <a:off x="475713" y="1992922"/>
            <a:ext cx="3662535" cy="1262301"/>
            <a:chOff x="1497362" y="2921986"/>
            <a:chExt cx="3662535" cy="10575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CA956F-BD40-2B4B-A16D-1936174BEE00}"/>
                </a:ext>
              </a:extLst>
            </p:cNvPr>
            <p:cNvSpPr txBox="1"/>
            <p:nvPr/>
          </p:nvSpPr>
          <p:spPr>
            <a:xfrm>
              <a:off x="1497362" y="3227618"/>
              <a:ext cx="3662535" cy="751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Data Flow Diagram 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0-level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D3D550-5F6F-EA4D-962E-0F0656C6403C}"/>
                </a:ext>
              </a:extLst>
            </p:cNvPr>
            <p:cNvSpPr txBox="1"/>
            <p:nvPr/>
          </p:nvSpPr>
          <p:spPr>
            <a:xfrm>
              <a:off x="1590571" y="2921986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923839F-FCA7-B04A-B863-4CBE0465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248" y="1500554"/>
            <a:ext cx="7484830" cy="37865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CD35BB-A0A6-A240-95DD-FCF1ECCB2E89}"/>
              </a:ext>
            </a:extLst>
          </p:cNvPr>
          <p:cNvCxnSpPr>
            <a:cxnSpLocks/>
          </p:cNvCxnSpPr>
          <p:nvPr/>
        </p:nvCxnSpPr>
        <p:spPr>
          <a:xfrm>
            <a:off x="568922" y="3426703"/>
            <a:ext cx="948978" cy="2295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42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761807-8007-4F45-B154-61CD039F3942}"/>
              </a:ext>
            </a:extLst>
          </p:cNvPr>
          <p:cNvGrpSpPr/>
          <p:nvPr/>
        </p:nvGrpSpPr>
        <p:grpSpPr>
          <a:xfrm>
            <a:off x="407560" y="1891900"/>
            <a:ext cx="3684814" cy="1222764"/>
            <a:chOff x="1743545" y="2902344"/>
            <a:chExt cx="3684814" cy="12227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0F6F8E-1D34-EE4E-8C5B-FA4C7B2006EB}"/>
                </a:ext>
              </a:extLst>
            </p:cNvPr>
            <p:cNvSpPr txBox="1"/>
            <p:nvPr/>
          </p:nvSpPr>
          <p:spPr>
            <a:xfrm>
              <a:off x="1743545" y="3227618"/>
              <a:ext cx="3684814" cy="8974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Data Flow D</a:t>
              </a:r>
              <a:r>
                <a:rPr lang="en-US" sz="3600" dirty="0" err="1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iagram</a:t>
              </a:r>
              <a:endPara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1-level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681AA0-DA02-3143-A316-B0CD7C4841E8}"/>
                </a:ext>
              </a:extLst>
            </p:cNvPr>
            <p:cNvSpPr txBox="1"/>
            <p:nvPr/>
          </p:nvSpPr>
          <p:spPr>
            <a:xfrm>
              <a:off x="1801585" y="2902344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24A2C2-4535-574B-A03D-AC62DBDB6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74" y="126187"/>
            <a:ext cx="7923414" cy="65889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CDD6E6-F466-8B49-99FE-80CF07A1429A}"/>
              </a:ext>
            </a:extLst>
          </p:cNvPr>
          <p:cNvCxnSpPr>
            <a:cxnSpLocks/>
          </p:cNvCxnSpPr>
          <p:nvPr/>
        </p:nvCxnSpPr>
        <p:spPr>
          <a:xfrm>
            <a:off x="465600" y="3312405"/>
            <a:ext cx="948978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18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44"/>
          <p:cNvGrpSpPr/>
          <p:nvPr/>
        </p:nvGrpSpPr>
        <p:grpSpPr>
          <a:xfrm>
            <a:off x="1328738" y="2138337"/>
            <a:ext cx="4014787" cy="1222764"/>
            <a:chOff x="1801584" y="2902344"/>
            <a:chExt cx="3673929" cy="1222764"/>
          </a:xfrm>
        </p:grpSpPr>
        <p:sp>
          <p:nvSpPr>
            <p:cNvPr id="246" name="TextBox 245"/>
            <p:cNvSpPr txBox="1"/>
            <p:nvPr/>
          </p:nvSpPr>
          <p:spPr>
            <a:xfrm>
              <a:off x="1801584" y="3227618"/>
              <a:ext cx="3673929" cy="8974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Flow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Chart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801585" y="2902344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255" name="Picture 254">
            <a:extLst>
              <a:ext uri="{FF2B5EF4-FFF2-40B4-BE49-F238E27FC236}">
                <a16:creationId xmlns:a16="http://schemas.microsoft.com/office/drawing/2014/main" id="{A13F0B55-2F9D-48D5-A870-7FB914A2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58308" y="-1"/>
            <a:ext cx="8417169" cy="68579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45041-0411-9D49-A2E1-3B761EC0893C}"/>
              </a:ext>
            </a:extLst>
          </p:cNvPr>
          <p:cNvCxnSpPr>
            <a:cxnSpLocks/>
          </p:cNvCxnSpPr>
          <p:nvPr/>
        </p:nvCxnSpPr>
        <p:spPr>
          <a:xfrm>
            <a:off x="1328738" y="3583868"/>
            <a:ext cx="858235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441" y="893115"/>
            <a:ext cx="8610600" cy="495486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600" dirty="0"/>
              <a:t>Modules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61441" y="2600589"/>
            <a:ext cx="1995684" cy="2314812"/>
            <a:chOff x="2220946" y="2600589"/>
            <a:chExt cx="1995684" cy="2314812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220946" y="3901205"/>
              <a:ext cx="1995684" cy="1014196"/>
              <a:chOff x="2428437" y="4325111"/>
              <a:chExt cx="1995684" cy="101419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549092" y="4325111"/>
                <a:ext cx="1754372" cy="151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tillium" charset="0"/>
                    <a:ea typeface="Titillium" charset="0"/>
                    <a:cs typeface="Titillium" charset="0"/>
                  </a:rPr>
                  <a:t>Admin Module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428437" y="4813907"/>
                <a:ext cx="1995684" cy="525400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GB" sz="1200" dirty="0">
                    <a:solidFill>
                      <a:srgbClr val="000000">
                        <a:alpha val="60000"/>
                      </a:srgbClr>
                    </a:solidFill>
                    <a:latin typeface="Titillium" charset="0"/>
                    <a:ea typeface="Titillium" charset="0"/>
                    <a:cs typeface="Titillium" charset="0"/>
                  </a:rPr>
                  <a:t>It is the module that has full control over other modules.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3750113" y="2600589"/>
            <a:ext cx="1995684" cy="2868810"/>
            <a:chOff x="2220946" y="2600589"/>
            <a:chExt cx="1995684" cy="2868810"/>
          </a:xfrm>
        </p:grpSpPr>
        <p:sp>
          <p:nvSpPr>
            <p:cNvPr id="10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20946" y="3901205"/>
              <a:ext cx="1995684" cy="1568194"/>
              <a:chOff x="2428437" y="4325111"/>
              <a:chExt cx="1995684" cy="156819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549092" y="4325111"/>
                <a:ext cx="1754372" cy="151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tillium" charset="0"/>
                    <a:ea typeface="Titillium" charset="0"/>
                    <a:cs typeface="Titillium" charset="0"/>
                  </a:rPr>
                  <a:t>User Module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428437" y="4813907"/>
                <a:ext cx="1995684" cy="1079398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GB" sz="1200" dirty="0">
                    <a:solidFill>
                      <a:srgbClr val="000000">
                        <a:alpha val="60000"/>
                      </a:srgbClr>
                    </a:solidFill>
                    <a:latin typeface="Titillium" charset="0"/>
                    <a:ea typeface="Titillium" charset="0"/>
                    <a:cs typeface="Titillium" charset="0"/>
                  </a:rPr>
                  <a:t>The module is responsible for the registration and management of the registered user.</a:t>
                </a:r>
                <a:endParaRPr lang="en-US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6401886" y="2600589"/>
            <a:ext cx="1995684" cy="2620409"/>
            <a:chOff x="2220946" y="2600589"/>
            <a:chExt cx="1995684" cy="2620409"/>
          </a:xfrm>
        </p:grpSpPr>
        <p:sp>
          <p:nvSpPr>
            <p:cNvPr id="16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549092" y="4325111"/>
                <a:ext cx="1754372" cy="151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tillium" charset="0"/>
                    <a:ea typeface="Titillium" charset="0"/>
                    <a:cs typeface="Titillium" charset="0"/>
                  </a:rPr>
                  <a:t>Ad Module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GB" sz="1200" dirty="0">
                    <a:solidFill>
                      <a:srgbClr val="000000">
                        <a:alpha val="60000"/>
                      </a:srgbClr>
                    </a:solidFill>
                    <a:latin typeface="Titillium" charset="0"/>
                    <a:ea typeface="Titillium" charset="0"/>
                    <a:cs typeface="Titillium" charset="0"/>
                  </a:rPr>
                  <a:t>This module manages the ad posted by the corresponding users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67804E-4A73-4DE0-8C0B-190DC3F8EC42}"/>
              </a:ext>
            </a:extLst>
          </p:cNvPr>
          <p:cNvGrpSpPr/>
          <p:nvPr/>
        </p:nvGrpSpPr>
        <p:grpSpPr>
          <a:xfrm>
            <a:off x="8975407" y="2600589"/>
            <a:ext cx="1995684" cy="2620409"/>
            <a:chOff x="2220946" y="2600589"/>
            <a:chExt cx="1995684" cy="2620409"/>
          </a:xfrm>
        </p:grpSpPr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6F493C32-369B-4ECA-A678-E7D25B716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04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92B0A8-7F04-496B-B1E9-19F6DE72E6CE}"/>
                </a:ext>
              </a:extLst>
            </p:cNvPr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C0CB73-37E1-4424-BDAB-334EAADD07A7}"/>
                  </a:ext>
                </a:extLst>
              </p:cNvPr>
              <p:cNvSpPr txBox="1"/>
              <p:nvPr/>
            </p:nvSpPr>
            <p:spPr>
              <a:xfrm>
                <a:off x="2549092" y="4325111"/>
                <a:ext cx="1754372" cy="151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2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tillium" charset="0"/>
                    <a:ea typeface="Titillium" charset="0"/>
                    <a:cs typeface="Titillium" charset="0"/>
                  </a:rPr>
                  <a:t>Message Module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27FB44-B043-4641-AE71-B3EB06215339}"/>
                  </a:ext>
                </a:extLst>
              </p:cNvPr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GB" sz="1200" dirty="0">
                    <a:solidFill>
                      <a:srgbClr val="000000">
                        <a:alpha val="60000"/>
                      </a:srgbClr>
                    </a:solidFill>
                    <a:latin typeface="Titillium" charset="0"/>
                    <a:ea typeface="Titillium" charset="0"/>
                    <a:cs typeface="Titillium" charset="0"/>
                  </a:rPr>
                  <a:t>This module manages the messages between user about the room.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E3561FD-A271-4365-961B-FC8355920CC5}"/>
                  </a:ext>
                </a:extLst>
              </p:cNvPr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8C1EC8-47E0-E247-8855-EF369CE899AB}"/>
              </a:ext>
            </a:extLst>
          </p:cNvPr>
          <p:cNvCxnSpPr>
            <a:cxnSpLocks/>
          </p:cNvCxnSpPr>
          <p:nvPr/>
        </p:nvCxnSpPr>
        <p:spPr>
          <a:xfrm>
            <a:off x="4586556" y="1529181"/>
            <a:ext cx="103858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581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D475-A926-2E41-98C0-0996E240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132" y="763771"/>
            <a:ext cx="8839200" cy="495486"/>
          </a:xfrm>
        </p:spPr>
        <p:txBody>
          <a:bodyPr/>
          <a:lstStyle/>
          <a:p>
            <a:r>
              <a:rPr lang="en-NP" sz="3600" dirty="0"/>
              <a:t>Implementation and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2A9EE-6B8A-3F47-97F5-C628050508BC}"/>
              </a:ext>
            </a:extLst>
          </p:cNvPr>
          <p:cNvSpPr txBox="1"/>
          <p:nvPr/>
        </p:nvSpPr>
        <p:spPr>
          <a:xfrm>
            <a:off x="2856222" y="1509495"/>
            <a:ext cx="26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sz="2000" dirty="0"/>
              <a:t>Technical Specifications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7A1E73A0-B454-2E4D-B544-A98FF7C07722}"/>
              </a:ext>
            </a:extLst>
          </p:cNvPr>
          <p:cNvSpPr>
            <a:spLocks/>
          </p:cNvSpPr>
          <p:nvPr/>
        </p:nvSpPr>
        <p:spPr bwMode="auto">
          <a:xfrm>
            <a:off x="315725" y="2548523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8AB2DE-0218-724A-8D6E-C6B234B3B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704" y="2899413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CC987-D4C2-E549-A88D-CE5715F06EF4}"/>
              </a:ext>
            </a:extLst>
          </p:cNvPr>
          <p:cNvSpPr txBox="1"/>
          <p:nvPr/>
        </p:nvSpPr>
        <p:spPr>
          <a:xfrm>
            <a:off x="454596" y="3809824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Firebase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6980F-5C9D-634D-B559-65DFA5CA9667}"/>
              </a:ext>
            </a:extLst>
          </p:cNvPr>
          <p:cNvSpPr txBox="1"/>
          <p:nvPr/>
        </p:nvSpPr>
        <p:spPr>
          <a:xfrm>
            <a:off x="91073" y="4628866"/>
            <a:ext cx="1986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Firebase is a Google developed database that provides services like real-time database, storage, authentications, hosting etc</a:t>
            </a:r>
            <a:r>
              <a:rPr lang="en-US" dirty="0">
                <a:latin typeface="+mj-lt"/>
              </a:rPr>
              <a:t>.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A1ECFA-5382-D047-856E-D2D7DC627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9093" y="2913176"/>
            <a:ext cx="609600" cy="609600"/>
          </a:xfrm>
          <a:prstGeom prst="rect">
            <a:avLst/>
          </a:prstGeom>
        </p:spPr>
      </p:pic>
      <p:sp>
        <p:nvSpPr>
          <p:cNvPr id="10" name="AutoShape 3">
            <a:extLst>
              <a:ext uri="{FF2B5EF4-FFF2-40B4-BE49-F238E27FC236}">
                <a16:creationId xmlns:a16="http://schemas.microsoft.com/office/drawing/2014/main" id="{6F9F725C-B97C-1246-B37F-9845768B7C65}"/>
              </a:ext>
            </a:extLst>
          </p:cNvPr>
          <p:cNvSpPr>
            <a:spLocks/>
          </p:cNvSpPr>
          <p:nvPr/>
        </p:nvSpPr>
        <p:spPr bwMode="auto">
          <a:xfrm>
            <a:off x="8027032" y="2422798"/>
            <a:ext cx="1378274" cy="14379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4D9B2-12B5-574C-BEB4-876819E85A54}"/>
              </a:ext>
            </a:extLst>
          </p:cNvPr>
          <p:cNvSpPr txBox="1"/>
          <p:nvPr/>
        </p:nvSpPr>
        <p:spPr>
          <a:xfrm>
            <a:off x="2268352" y="3891534"/>
            <a:ext cx="154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Dart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117C86-B02C-BE4A-BF43-04B4889BD345}"/>
              </a:ext>
            </a:extLst>
          </p:cNvPr>
          <p:cNvSpPr txBox="1"/>
          <p:nvPr/>
        </p:nvSpPr>
        <p:spPr>
          <a:xfrm>
            <a:off x="2350253" y="4628866"/>
            <a:ext cx="15129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Dart is an object-oriented programming language used to build anything on the web, servers, desktop and mobile applications. </a:t>
            </a:r>
          </a:p>
          <a:p>
            <a:endParaRPr lang="en-NP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3D1F41-B8EA-9246-9B22-AEC5AEECF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5987" y="2949375"/>
            <a:ext cx="609600" cy="609600"/>
          </a:xfrm>
          <a:prstGeom prst="rect">
            <a:avLst/>
          </a:prstGeom>
        </p:spPr>
      </p:pic>
      <p:sp>
        <p:nvSpPr>
          <p:cNvPr id="15" name="AutoShape 3">
            <a:extLst>
              <a:ext uri="{FF2B5EF4-FFF2-40B4-BE49-F238E27FC236}">
                <a16:creationId xmlns:a16="http://schemas.microsoft.com/office/drawing/2014/main" id="{9FAF3ED1-7569-F74D-90CA-E9B96B1D94AA}"/>
              </a:ext>
            </a:extLst>
          </p:cNvPr>
          <p:cNvSpPr>
            <a:spLocks/>
          </p:cNvSpPr>
          <p:nvPr/>
        </p:nvSpPr>
        <p:spPr bwMode="auto">
          <a:xfrm>
            <a:off x="6063049" y="2437115"/>
            <a:ext cx="1378274" cy="143795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762F8-0B63-FD4A-926F-D2E3711FDA34}"/>
              </a:ext>
            </a:extLst>
          </p:cNvPr>
          <p:cNvSpPr txBox="1"/>
          <p:nvPr/>
        </p:nvSpPr>
        <p:spPr>
          <a:xfrm>
            <a:off x="4503080" y="3823451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Flutter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FD379-6924-684E-BDCC-0C5734D7A7C3}"/>
              </a:ext>
            </a:extLst>
          </p:cNvPr>
          <p:cNvSpPr txBox="1"/>
          <p:nvPr/>
        </p:nvSpPr>
        <p:spPr>
          <a:xfrm>
            <a:off x="4161175" y="4615605"/>
            <a:ext cx="1588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rgbClr val="000000">
                    <a:alpha val="60000"/>
                  </a:srgbClr>
                </a:solidFill>
                <a:ea typeface="Titillium" charset="0"/>
                <a:cs typeface="Titillium" charset="0"/>
              </a:rPr>
              <a:t>Flutter is open-source UI software development kit created by Google</a:t>
            </a:r>
            <a:endParaRPr lang="en-NP" sz="1000" dirty="0"/>
          </a:p>
        </p:txBody>
      </p:sp>
      <p:pic>
        <p:nvPicPr>
          <p:cNvPr id="1026" name="Picture 2" descr="File, type, vscode Free Icon of vscode">
            <a:extLst>
              <a:ext uri="{FF2B5EF4-FFF2-40B4-BE49-F238E27FC236}">
                <a16:creationId xmlns:a16="http://schemas.microsoft.com/office/drawing/2014/main" id="{8D1CFE0A-A184-2843-80E4-B1FDA0997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63" y="2847812"/>
            <a:ext cx="703245" cy="6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">
            <a:extLst>
              <a:ext uri="{FF2B5EF4-FFF2-40B4-BE49-F238E27FC236}">
                <a16:creationId xmlns:a16="http://schemas.microsoft.com/office/drawing/2014/main" id="{39CFBBDC-69D7-514E-AE15-C6E7BCAF7813}"/>
              </a:ext>
            </a:extLst>
          </p:cNvPr>
          <p:cNvSpPr>
            <a:spLocks/>
          </p:cNvSpPr>
          <p:nvPr/>
        </p:nvSpPr>
        <p:spPr bwMode="auto">
          <a:xfrm>
            <a:off x="10252854" y="2386762"/>
            <a:ext cx="1378273" cy="1468736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62975">
                <a:srgbClr val="D04F98"/>
              </a:gs>
              <a:gs pos="43038">
                <a:srgbClr val="B64AA0"/>
              </a:gs>
              <a:gs pos="21970">
                <a:srgbClr val="9B44A9"/>
              </a:gs>
              <a:gs pos="6000">
                <a:srgbClr val="8740B0"/>
              </a:gs>
              <a:gs pos="10000">
                <a:srgbClr val="8C41AE"/>
              </a:gs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32095DC4-4162-FE40-AF2C-5E651C715500}"/>
              </a:ext>
            </a:extLst>
          </p:cNvPr>
          <p:cNvSpPr>
            <a:spLocks/>
          </p:cNvSpPr>
          <p:nvPr/>
        </p:nvSpPr>
        <p:spPr bwMode="auto">
          <a:xfrm>
            <a:off x="4279511" y="2535187"/>
            <a:ext cx="1285559" cy="131223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82BDFE-ACCB-8042-8497-B7867999389E}"/>
              </a:ext>
            </a:extLst>
          </p:cNvPr>
          <p:cNvSpPr txBox="1"/>
          <p:nvPr/>
        </p:nvSpPr>
        <p:spPr>
          <a:xfrm>
            <a:off x="6285772" y="3830415"/>
            <a:ext cx="95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VS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D101B-02BC-0F42-961F-CA2986DA1F9E}"/>
              </a:ext>
            </a:extLst>
          </p:cNvPr>
          <p:cNvSpPr txBox="1"/>
          <p:nvPr/>
        </p:nvSpPr>
        <p:spPr>
          <a:xfrm>
            <a:off x="5942056" y="4620797"/>
            <a:ext cx="1881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Visual Studio Code is a source-code editor that can be used with a variety of programming languages. </a:t>
            </a: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1220D78D-BF0C-5D4B-8DBF-70C5C45EDB6E}"/>
              </a:ext>
            </a:extLst>
          </p:cNvPr>
          <p:cNvSpPr>
            <a:spLocks/>
          </p:cNvSpPr>
          <p:nvPr/>
        </p:nvSpPr>
        <p:spPr bwMode="auto">
          <a:xfrm>
            <a:off x="2377301" y="2575197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BE63BBFA-325F-FE47-A5ED-B4AF9514E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887" y="2847812"/>
            <a:ext cx="944132" cy="64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859C8-F55D-0E40-B87D-BBF98E0F0EE1}"/>
              </a:ext>
            </a:extLst>
          </p:cNvPr>
          <p:cNvSpPr txBox="1"/>
          <p:nvPr/>
        </p:nvSpPr>
        <p:spPr>
          <a:xfrm>
            <a:off x="8348785" y="383041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Github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5096A-5683-1642-9BD1-690E560F6AC6}"/>
              </a:ext>
            </a:extLst>
          </p:cNvPr>
          <p:cNvSpPr txBox="1"/>
          <p:nvPr/>
        </p:nvSpPr>
        <p:spPr>
          <a:xfrm>
            <a:off x="8062796" y="4650399"/>
            <a:ext cx="1881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GitHub is a code hosting platform for version control and collaboration.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114FD-EADB-A142-BDA8-DDB5E9CD8974}"/>
              </a:ext>
            </a:extLst>
          </p:cNvPr>
          <p:cNvSpPr txBox="1"/>
          <p:nvPr/>
        </p:nvSpPr>
        <p:spPr>
          <a:xfrm>
            <a:off x="10188064" y="3834083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P" dirty="0"/>
              <a:t>Google Map 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DCCDB-8EEC-524A-8C9E-13BE9FC35928}"/>
              </a:ext>
            </a:extLst>
          </p:cNvPr>
          <p:cNvSpPr txBox="1"/>
          <p:nvPr/>
        </p:nvSpPr>
        <p:spPr>
          <a:xfrm>
            <a:off x="10183537" y="4638358"/>
            <a:ext cx="1881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latin typeface="+mj-lt"/>
              </a:rPr>
              <a:t>The Google Maps Platform is part of the Google Cloud Platform. </a:t>
            </a:r>
          </a:p>
        </p:txBody>
      </p:sp>
      <p:pic>
        <p:nvPicPr>
          <p:cNvPr id="1036" name="Picture 12" descr="Google maps premium icon">
            <a:extLst>
              <a:ext uri="{FF2B5EF4-FFF2-40B4-BE49-F238E27FC236}">
                <a16:creationId xmlns:a16="http://schemas.microsoft.com/office/drawing/2014/main" id="{3D4374C9-4A0A-6A44-AACB-F8A64A6B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78" y="2851294"/>
            <a:ext cx="657224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1E6F78-577F-CB4B-B1D7-FBE25D11462B}"/>
              </a:ext>
            </a:extLst>
          </p:cNvPr>
          <p:cNvCxnSpPr>
            <a:cxnSpLocks/>
          </p:cNvCxnSpPr>
          <p:nvPr/>
        </p:nvCxnSpPr>
        <p:spPr>
          <a:xfrm>
            <a:off x="2952205" y="1509495"/>
            <a:ext cx="1327306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47AF95-F021-494C-B2C7-AF7F115C36B8}"/>
              </a:ext>
            </a:extLst>
          </p:cNvPr>
          <p:cNvCxnSpPr>
            <a:cxnSpLocks/>
          </p:cNvCxnSpPr>
          <p:nvPr/>
        </p:nvCxnSpPr>
        <p:spPr>
          <a:xfrm>
            <a:off x="653704" y="4379023"/>
            <a:ext cx="44643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CF19B4C-EA65-2245-B663-1A3EBB28DB9C}"/>
              </a:ext>
            </a:extLst>
          </p:cNvPr>
          <p:cNvCxnSpPr>
            <a:cxnSpLocks/>
          </p:cNvCxnSpPr>
          <p:nvPr/>
        </p:nvCxnSpPr>
        <p:spPr>
          <a:xfrm>
            <a:off x="2662862" y="4406960"/>
            <a:ext cx="578685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0A5BFE-3590-8247-AA5D-11119E878DEE}"/>
              </a:ext>
            </a:extLst>
          </p:cNvPr>
          <p:cNvCxnSpPr>
            <a:cxnSpLocks/>
          </p:cNvCxnSpPr>
          <p:nvPr/>
        </p:nvCxnSpPr>
        <p:spPr>
          <a:xfrm flipV="1">
            <a:off x="4660512" y="4395606"/>
            <a:ext cx="495075" cy="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B9E7D0-D13F-2B48-84BA-7507342764EB}"/>
              </a:ext>
            </a:extLst>
          </p:cNvPr>
          <p:cNvCxnSpPr>
            <a:cxnSpLocks/>
          </p:cNvCxnSpPr>
          <p:nvPr/>
        </p:nvCxnSpPr>
        <p:spPr>
          <a:xfrm>
            <a:off x="6492002" y="4379023"/>
            <a:ext cx="520366" cy="16583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82EF6B-1B81-4341-A752-8A55EA7B3183}"/>
              </a:ext>
            </a:extLst>
          </p:cNvPr>
          <p:cNvCxnSpPr>
            <a:cxnSpLocks/>
          </p:cNvCxnSpPr>
          <p:nvPr/>
        </p:nvCxnSpPr>
        <p:spPr>
          <a:xfrm>
            <a:off x="8521401" y="4395606"/>
            <a:ext cx="42905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2DC90C-0078-F54D-AF20-6B983DECD5DD}"/>
              </a:ext>
            </a:extLst>
          </p:cNvPr>
          <p:cNvCxnSpPr>
            <a:cxnSpLocks/>
          </p:cNvCxnSpPr>
          <p:nvPr/>
        </p:nvCxnSpPr>
        <p:spPr>
          <a:xfrm>
            <a:off x="10617411" y="4413975"/>
            <a:ext cx="653191" cy="7245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6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/>
          </p:cNvSpPr>
          <p:nvPr/>
        </p:nvSpPr>
        <p:spPr bwMode="auto">
          <a:xfrm>
            <a:off x="4786313" y="442913"/>
            <a:ext cx="7143750" cy="641508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74000"/>
              </a:schemeClr>
            </a:solidFill>
          </a:ln>
        </p:spPr>
        <p:txBody>
          <a:bodyPr lIns="0" tIns="0" rIns="0" bIns="0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5693" y="2381941"/>
            <a:ext cx="3286588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Work Completed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5693" y="3296109"/>
            <a:ext cx="3011932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Following are total work completed in SpareRoom: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845693" y="3069518"/>
            <a:ext cx="858235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715">
            <a:extLst>
              <a:ext uri="{FF2B5EF4-FFF2-40B4-BE49-F238E27FC236}">
                <a16:creationId xmlns:a16="http://schemas.microsoft.com/office/drawing/2014/main" id="{64FFCA95-D086-48F0-868B-073DDEB6A238}"/>
              </a:ext>
            </a:extLst>
          </p:cNvPr>
          <p:cNvSpPr/>
          <p:nvPr/>
        </p:nvSpPr>
        <p:spPr>
          <a:xfrm>
            <a:off x="7829550" y="585788"/>
            <a:ext cx="528638" cy="842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  <a:effectLst>
            <a:glow rad="127000">
              <a:schemeClr val="bg1"/>
            </a:glow>
            <a:outerShdw blurRad="28374" dist="50800" dir="5400000" sx="1000" sy="1000" algn="ctr" rotWithShape="0">
              <a:srgbClr val="000000"/>
            </a:outerShdw>
          </a:effectLst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F28CC-4858-FD44-A9AB-26EFD320B1A2}"/>
              </a:ext>
            </a:extLst>
          </p:cNvPr>
          <p:cNvSpPr txBox="1"/>
          <p:nvPr/>
        </p:nvSpPr>
        <p:spPr>
          <a:xfrm>
            <a:off x="6291065" y="1628507"/>
            <a:ext cx="48196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Successfully connect app with backend server(Firebase)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Completed design of application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Completed Authentication system,Registration System and User verification through email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Posting of vacant room ad with details and image is completed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Map feature for vacant room and ad location is added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User profile setting is completed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Messaging  option between owner and tenant is completed</a:t>
            </a:r>
          </a:p>
          <a:p>
            <a:pPr marL="285750" indent="-285750">
              <a:buFont typeface="Wingdings" pitchFamily="2" charset="2"/>
              <a:buChar char="q"/>
            </a:pPr>
            <a:endParaRPr lang="en-NP" dirty="0"/>
          </a:p>
          <a:p>
            <a:pPr marL="285750" indent="-285750">
              <a:buFont typeface="Wingdings" pitchFamily="2" charset="2"/>
              <a:buChar char="q"/>
            </a:pPr>
            <a:endParaRPr lang="en-NP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EB61A02E-B1FA-A247-A17C-C50953D817F1}"/>
              </a:ext>
            </a:extLst>
          </p:cNvPr>
          <p:cNvSpPr>
            <a:spLocks/>
          </p:cNvSpPr>
          <p:nvPr/>
        </p:nvSpPr>
        <p:spPr bwMode="auto">
          <a:xfrm rot="9287073">
            <a:off x="2667002" y="-279403"/>
            <a:ext cx="10325094" cy="8602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21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28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82">
            <a:extLst>
              <a:ext uri="{FF2B5EF4-FFF2-40B4-BE49-F238E27FC236}">
                <a16:creationId xmlns:a16="http://schemas.microsoft.com/office/drawing/2014/main" id="{242CF005-B749-714A-BDAA-DEE902FDF61E}"/>
              </a:ext>
            </a:extLst>
          </p:cNvPr>
          <p:cNvSpPr/>
          <p:nvPr/>
        </p:nvSpPr>
        <p:spPr>
          <a:xfrm>
            <a:off x="7743826" y="1628776"/>
            <a:ext cx="812006" cy="585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4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2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8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>
            <a:miter lim="400000"/>
          </a:ln>
          <a:effectLst>
            <a:outerShdw blurRad="47712" dist="50800" dir="5400000" sx="115000" sy="115000" algn="ctr" rotWithShape="0">
              <a:srgbClr val="000000">
                <a:alpha val="92000"/>
              </a:srgbClr>
            </a:outerShdw>
          </a:effectLst>
          <a:scene3d>
            <a:camera prst="orthographicFront"/>
            <a:lightRig rig="threePt" dir="t"/>
          </a:scene3d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5D0FA7A-6D9B-9F4E-9348-31B359344EAC}"/>
              </a:ext>
            </a:extLst>
          </p:cNvPr>
          <p:cNvSpPr>
            <a:spLocks/>
          </p:cNvSpPr>
          <p:nvPr/>
        </p:nvSpPr>
        <p:spPr bwMode="auto">
          <a:xfrm>
            <a:off x="5529263" y="1114428"/>
            <a:ext cx="5329237" cy="504347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70000"/>
              </a:schemeClr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14FDF3-0047-4746-BA64-2FE897A09617}"/>
              </a:ext>
            </a:extLst>
          </p:cNvPr>
          <p:cNvCxnSpPr>
            <a:cxnSpLocks/>
          </p:cNvCxnSpPr>
          <p:nvPr/>
        </p:nvCxnSpPr>
        <p:spPr>
          <a:xfrm>
            <a:off x="941614" y="3336816"/>
            <a:ext cx="858612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10DF2A-E284-C644-8657-4CC1992FFAE3}"/>
              </a:ext>
            </a:extLst>
          </p:cNvPr>
          <p:cNvSpPr txBox="1"/>
          <p:nvPr/>
        </p:nvSpPr>
        <p:spPr>
          <a:xfrm>
            <a:off x="785813" y="2445216"/>
            <a:ext cx="269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3600" dirty="0"/>
              <a:t>Future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3B755-1896-3C48-BE7F-B9A6EBE25E26}"/>
              </a:ext>
            </a:extLst>
          </p:cNvPr>
          <p:cNvSpPr txBox="1"/>
          <p:nvPr/>
        </p:nvSpPr>
        <p:spPr>
          <a:xfrm>
            <a:off x="785813" y="358208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1200" dirty="0">
                <a:latin typeface="+mj-lt"/>
              </a:rPr>
              <a:t>Features that can be implemented in</a:t>
            </a:r>
          </a:p>
          <a:p>
            <a:r>
              <a:rPr lang="en-NP" sz="1200" dirty="0">
                <a:latin typeface="+mj-lt"/>
              </a:rPr>
              <a:t>SpareRoom in future: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E02D5-B68D-2C40-9C14-75E2A97FD1EE}"/>
              </a:ext>
            </a:extLst>
          </p:cNvPr>
          <p:cNvSpPr txBox="1"/>
          <p:nvPr/>
        </p:nvSpPr>
        <p:spPr>
          <a:xfrm>
            <a:off x="6862763" y="2521059"/>
            <a:ext cx="3386137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Fake Image detection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Fake information report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Push notification and sms alert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Social Login/Signup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Automated communication service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Multi-lingustic support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NP" sz="1600" dirty="0">
                <a:latin typeface="+mj-lt"/>
              </a:rPr>
              <a:t>Real time user feedback system</a:t>
            </a: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id="{561812CE-237C-E042-B456-24938CBD5C65}"/>
              </a:ext>
            </a:extLst>
          </p:cNvPr>
          <p:cNvSpPr>
            <a:spLocks/>
          </p:cNvSpPr>
          <p:nvPr/>
        </p:nvSpPr>
        <p:spPr bwMode="auto">
          <a:xfrm rot="20956401">
            <a:off x="1995743" y="-353743"/>
            <a:ext cx="10065666" cy="773789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21413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75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B2EBD95-D282-F940-82EE-D14B8B5AF6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638356"/>
              </p:ext>
            </p:extLst>
          </p:nvPr>
        </p:nvGraphicFramePr>
        <p:xfrm>
          <a:off x="7011140" y="1185863"/>
          <a:ext cx="4761759" cy="104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>
            <a:cxnSpLocks/>
          </p:cNvCxnSpPr>
          <p:nvPr/>
        </p:nvCxnSpPr>
        <p:spPr>
          <a:xfrm>
            <a:off x="5534764" y="777343"/>
            <a:ext cx="87630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72C1BD-E3CC-42E4-9567-ADB9AC4203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13230" r="13230"/>
          <a:stretch>
            <a:fillRect/>
          </a:stretch>
        </p:blipFill>
        <p:spPr>
          <a:xfrm>
            <a:off x="-394346" y="1525968"/>
            <a:ext cx="5311440" cy="39655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4C420-F984-0D49-897B-05E33EC73E89}"/>
              </a:ext>
            </a:extLst>
          </p:cNvPr>
          <p:cNvSpPr txBox="1"/>
          <p:nvPr/>
        </p:nvSpPr>
        <p:spPr>
          <a:xfrm>
            <a:off x="5343151" y="131012"/>
            <a:ext cx="245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3600" dirty="0"/>
              <a:t>Conclusion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D55B932-ADFD-7745-8227-F3D3E8085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467550"/>
              </p:ext>
            </p:extLst>
          </p:nvPr>
        </p:nvGraphicFramePr>
        <p:xfrm>
          <a:off x="7011140" y="3592937"/>
          <a:ext cx="4761759" cy="806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2038CA1-D257-9E48-B4AE-6909C739F4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111794"/>
              </p:ext>
            </p:extLst>
          </p:nvPr>
        </p:nvGraphicFramePr>
        <p:xfrm>
          <a:off x="7011140" y="4643596"/>
          <a:ext cx="4761759" cy="847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4F2CC24-2ECF-4244-B4F3-BAC572EDE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610048"/>
              </p:ext>
            </p:extLst>
          </p:nvPr>
        </p:nvGraphicFramePr>
        <p:xfrm>
          <a:off x="7011140" y="2472705"/>
          <a:ext cx="4761759" cy="806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A1AE296-1E8C-9F4C-9E2E-60A68B5A5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690155"/>
              </p:ext>
            </p:extLst>
          </p:nvPr>
        </p:nvGraphicFramePr>
        <p:xfrm>
          <a:off x="7011140" y="5735352"/>
          <a:ext cx="4761759" cy="11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5542" y="2654586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srgbClr val="FFFFFF"/>
                </a:solidFill>
                <a:latin typeface="Titillium Light" charset="0"/>
                <a:ea typeface="Titillium Light" charset="0"/>
                <a:cs typeface="Titillium Light" charset="0"/>
              </a:rPr>
              <a:t>Thank You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57553" y="4203414"/>
            <a:ext cx="207689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600" dirty="0">
                <a:solidFill>
                  <a:srgbClr val="FFFFFF"/>
                </a:solidFill>
                <a:latin typeface="Titillium" charset="0"/>
                <a:ea typeface="Titillium" charset="0"/>
                <a:cs typeface="Titillium" charset="0"/>
              </a:rPr>
              <a:t>SpareRoom</a:t>
            </a:r>
            <a:endParaRPr kumimoji="0" lang="en-US" sz="1200" b="0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7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509169"/>
            <a:ext cx="2678334" cy="683485"/>
            <a:chOff x="1790700" y="2395895"/>
            <a:chExt cx="2678334" cy="683485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Location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Search for rooms based on specified location.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509169"/>
            <a:ext cx="2678334" cy="919831"/>
            <a:chOff x="1790700" y="2395895"/>
            <a:chExt cx="2678334" cy="919831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Platform for ad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Platform for users both post ad for room and search for room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509169"/>
            <a:ext cx="2678334" cy="1348282"/>
            <a:chOff x="1790700" y="2395895"/>
            <a:chExt cx="2678334" cy="1348282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Based on ad hunt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109324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Relies on a user posting add and another user searching for posted ads and selecting the room suitable for the user.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4196454"/>
            <a:ext cx="2678334" cy="1126683"/>
            <a:chOff x="1790700" y="2395895"/>
            <a:chExt cx="2678334" cy="1126683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Easy Searching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8716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Eliminate hazardous process of visiting house to house in search for room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4196454"/>
            <a:ext cx="2678334" cy="919831"/>
            <a:chOff x="1790700" y="2395895"/>
            <a:chExt cx="2678334" cy="919831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Save Money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GB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Save some money by sharing of the room with multiple room partners.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4196454"/>
            <a:ext cx="2678334" cy="683485"/>
            <a:chOff x="1790700" y="2395895"/>
            <a:chExt cx="2678334" cy="683485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Material Design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App based on material design.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13C8E01-092B-4AC4-A6E8-CAE43C2D1CA5}"/>
              </a:ext>
            </a:extLst>
          </p:cNvPr>
          <p:cNvSpPr txBox="1"/>
          <p:nvPr/>
        </p:nvSpPr>
        <p:spPr>
          <a:xfrm>
            <a:off x="4956576" y="1482210"/>
            <a:ext cx="2895067" cy="20685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Android app based on material design.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/>
          <p:cNvSpPr>
            <a:spLocks/>
          </p:cNvSpPr>
          <p:nvPr/>
        </p:nvSpPr>
        <p:spPr bwMode="auto">
          <a:xfrm rot="20810063">
            <a:off x="3934983" y="1341271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58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309158" y="1537824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524732" y="4426163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358295" y="3597978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309" y="1692290"/>
            <a:ext cx="139006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Budget Problem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0309" y="1941208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compelled to live in unfacilitated room due to low budget.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3346" y="3723030"/>
            <a:ext cx="1027910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Spare Room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3346" y="3971948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Compelled to pay rent of the room that is not used.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7182" y="4573805"/>
            <a:ext cx="1221168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Busy Lifestyle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96660" y="4822723"/>
            <a:ext cx="1991689" cy="4284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People are busy most of the time and they do not have time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6" name="AutoShape 1"/>
          <p:cNvSpPr>
            <a:spLocks/>
          </p:cNvSpPr>
          <p:nvPr/>
        </p:nvSpPr>
        <p:spPr bwMode="auto">
          <a:xfrm rot="20956401">
            <a:off x="805222" y="-565737"/>
            <a:ext cx="10325094" cy="8602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59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FBE49EB-9F89-431B-9919-699177153FAD}"/>
              </a:ext>
            </a:extLst>
          </p:cNvPr>
          <p:cNvSpPr txBox="1">
            <a:spLocks/>
          </p:cNvSpPr>
          <p:nvPr/>
        </p:nvSpPr>
        <p:spPr>
          <a:xfrm>
            <a:off x="987484" y="1080626"/>
            <a:ext cx="3979763" cy="13858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</a:t>
            </a:r>
          </a:p>
          <a:p>
            <a:r>
              <a:rPr lang="en-US" dirty="0"/>
              <a:t>Statement</a:t>
            </a:r>
          </a:p>
        </p:txBody>
      </p:sp>
      <p:sp>
        <p:nvSpPr>
          <p:cNvPr id="18" name="Shape 3598">
            <a:extLst>
              <a:ext uri="{FF2B5EF4-FFF2-40B4-BE49-F238E27FC236}">
                <a16:creationId xmlns:a16="http://schemas.microsoft.com/office/drawing/2014/main" id="{9FE48478-0289-4C9C-8524-DD38620C71FB}"/>
              </a:ext>
            </a:extLst>
          </p:cNvPr>
          <p:cNvSpPr/>
          <p:nvPr/>
        </p:nvSpPr>
        <p:spPr>
          <a:xfrm>
            <a:off x="7719187" y="3921617"/>
            <a:ext cx="379550" cy="37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D14F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9" name="Shape 3599">
            <a:extLst>
              <a:ext uri="{FF2B5EF4-FFF2-40B4-BE49-F238E27FC236}">
                <a16:creationId xmlns:a16="http://schemas.microsoft.com/office/drawing/2014/main" id="{BE7D436A-7A24-463B-9D88-E9F6A46C2A04}"/>
              </a:ext>
            </a:extLst>
          </p:cNvPr>
          <p:cNvSpPr/>
          <p:nvPr/>
        </p:nvSpPr>
        <p:spPr>
          <a:xfrm>
            <a:off x="4826739" y="4725257"/>
            <a:ext cx="407004" cy="415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D14F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834">
            <a:extLst>
              <a:ext uri="{FF2B5EF4-FFF2-40B4-BE49-F238E27FC236}">
                <a16:creationId xmlns:a16="http://schemas.microsoft.com/office/drawing/2014/main" id="{F42B2EAD-08FD-44F2-A21C-EA29907FAA07}"/>
              </a:ext>
            </a:extLst>
          </p:cNvPr>
          <p:cNvSpPr/>
          <p:nvPr/>
        </p:nvSpPr>
        <p:spPr>
          <a:xfrm>
            <a:off x="5622546" y="1893360"/>
            <a:ext cx="408647" cy="322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30"/>
                  <a:pt x="9939" y="12055"/>
                  <a:pt x="9982" y="12159"/>
                </a:cubicBezTo>
                <a:cubicBezTo>
                  <a:pt x="10026" y="12263"/>
                  <a:pt x="10082" y="12352"/>
                  <a:pt x="10151" y="12426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8"/>
                </a:cubicBezTo>
                <a:lnTo>
                  <a:pt x="10605" y="10883"/>
                </a:lnTo>
                <a:cubicBezTo>
                  <a:pt x="10368" y="10883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9"/>
                </a:moveTo>
                <a:cubicBezTo>
                  <a:pt x="11425" y="14199"/>
                  <a:pt x="11338" y="14135"/>
                  <a:pt x="11242" y="14087"/>
                </a:cubicBezTo>
                <a:cubicBezTo>
                  <a:pt x="11145" y="14037"/>
                  <a:pt x="11102" y="13994"/>
                  <a:pt x="11001" y="13957"/>
                </a:cubicBezTo>
                <a:lnTo>
                  <a:pt x="11001" y="16096"/>
                </a:lnTo>
                <a:cubicBezTo>
                  <a:pt x="11238" y="16071"/>
                  <a:pt x="11377" y="15976"/>
                  <a:pt x="11528" y="15807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9"/>
                </a:cubicBezTo>
                <a:moveTo>
                  <a:pt x="12385" y="15752"/>
                </a:moveTo>
                <a:cubicBezTo>
                  <a:pt x="12304" y="16006"/>
                  <a:pt x="12193" y="16217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09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8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8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4"/>
                  <a:pt x="10605" y="16096"/>
                </a:cubicBezTo>
                <a:lnTo>
                  <a:pt x="10605" y="13874"/>
                </a:lnTo>
                <a:cubicBezTo>
                  <a:pt x="10425" y="13807"/>
                  <a:pt x="10302" y="13727"/>
                  <a:pt x="10124" y="13632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6"/>
                </a:cubicBezTo>
                <a:cubicBezTo>
                  <a:pt x="9165" y="11562"/>
                  <a:pt x="9206" y="11304"/>
                  <a:pt x="9287" y="11081"/>
                </a:cubicBezTo>
                <a:cubicBezTo>
                  <a:pt x="9369" y="10857"/>
                  <a:pt x="9478" y="10671"/>
                  <a:pt x="9617" y="10521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8"/>
                  <a:pt x="10605" y="10058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8"/>
                </a:lnTo>
                <a:cubicBezTo>
                  <a:pt x="11199" y="10058"/>
                  <a:pt x="11329" y="10093"/>
                  <a:pt x="11505" y="10167"/>
                </a:cubicBezTo>
                <a:cubicBezTo>
                  <a:pt x="11681" y="10241"/>
                  <a:pt x="11834" y="10350"/>
                  <a:pt x="11963" y="10498"/>
                </a:cubicBezTo>
                <a:cubicBezTo>
                  <a:pt x="12093" y="10644"/>
                  <a:pt x="12196" y="10832"/>
                  <a:pt x="12273" y="11057"/>
                </a:cubicBezTo>
                <a:cubicBezTo>
                  <a:pt x="12350" y="11284"/>
                  <a:pt x="12388" y="11548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1"/>
                </a:cubicBezTo>
                <a:cubicBezTo>
                  <a:pt x="11355" y="10966"/>
                  <a:pt x="11238" y="10883"/>
                  <a:pt x="11001" y="10883"/>
                </a:cubicBezTo>
                <a:lnTo>
                  <a:pt x="11001" y="12820"/>
                </a:lnTo>
                <a:cubicBezTo>
                  <a:pt x="11199" y="12894"/>
                  <a:pt x="11336" y="12978"/>
                  <a:pt x="11525" y="13077"/>
                </a:cubicBezTo>
                <a:cubicBezTo>
                  <a:pt x="11714" y="13176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2"/>
                </a:cubicBezTo>
                <a:cubicBezTo>
                  <a:pt x="12463" y="14248"/>
                  <a:pt x="12507" y="14527"/>
                  <a:pt x="12507" y="14857"/>
                </a:cubicBezTo>
                <a:cubicBezTo>
                  <a:pt x="12507" y="15199"/>
                  <a:pt x="12466" y="15497"/>
                  <a:pt x="12385" y="15752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4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4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1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8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8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1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D14F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05F952-6AEF-5846-9DF6-025E47FA218F}"/>
              </a:ext>
            </a:extLst>
          </p:cNvPr>
          <p:cNvCxnSpPr>
            <a:cxnSpLocks/>
          </p:cNvCxnSpPr>
          <p:nvPr/>
        </p:nvCxnSpPr>
        <p:spPr>
          <a:xfrm>
            <a:off x="1145731" y="2573248"/>
            <a:ext cx="115092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41601" y="229792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Ads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1519" y="2552958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platform to post ad for their spare room.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41601" y="4661116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Sharing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1519" y="4916150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help other people by sharing their spare room.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0144" y="229792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Search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20062" y="2552958"/>
            <a:ext cx="2314538" cy="24840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help user search for suitable room.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00144" y="4661116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Easy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20062" y="4916150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get spare and vacant room without going house to house.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E0D34-1826-4B15-918B-96EBC1E9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90" y="4186806"/>
            <a:ext cx="280440" cy="280440"/>
          </a:xfrm>
          <a:prstGeom prst="rect">
            <a:avLst/>
          </a:prstGeom>
        </p:spPr>
      </p:pic>
      <p:sp>
        <p:nvSpPr>
          <p:cNvPr id="18" name="Shape 3644">
            <a:extLst>
              <a:ext uri="{FF2B5EF4-FFF2-40B4-BE49-F238E27FC236}">
                <a16:creationId xmlns:a16="http://schemas.microsoft.com/office/drawing/2014/main" id="{BCC982E6-250C-457F-A11B-E10170D78B7D}"/>
              </a:ext>
            </a:extLst>
          </p:cNvPr>
          <p:cNvSpPr/>
          <p:nvPr/>
        </p:nvSpPr>
        <p:spPr>
          <a:xfrm>
            <a:off x="8832550" y="180678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788">
            <a:extLst>
              <a:ext uri="{FF2B5EF4-FFF2-40B4-BE49-F238E27FC236}">
                <a16:creationId xmlns:a16="http://schemas.microsoft.com/office/drawing/2014/main" id="{00D63607-CA0A-4CD6-9F82-28D70EC27794}"/>
              </a:ext>
            </a:extLst>
          </p:cNvPr>
          <p:cNvSpPr/>
          <p:nvPr/>
        </p:nvSpPr>
        <p:spPr>
          <a:xfrm>
            <a:off x="3078497" y="1700213"/>
            <a:ext cx="280580" cy="392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69" y="17122"/>
                  <a:pt x="16604" y="16682"/>
                  <a:pt x="15855" y="16325"/>
                </a:cubicBezTo>
                <a:cubicBezTo>
                  <a:pt x="15868" y="16284"/>
                  <a:pt x="15882" y="16244"/>
                  <a:pt x="15895" y="16203"/>
                </a:cubicBezTo>
                <a:cubicBezTo>
                  <a:pt x="16131" y="15457"/>
                  <a:pt x="16320" y="14656"/>
                  <a:pt x="16454" y="13812"/>
                </a:cubicBezTo>
                <a:cubicBezTo>
                  <a:pt x="16470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9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8"/>
                  <a:pt x="14127" y="19710"/>
                  <a:pt x="14321" y="19444"/>
                </a:cubicBezTo>
                <a:cubicBezTo>
                  <a:pt x="14339" y="19419"/>
                  <a:pt x="14357" y="19395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6" y="17239"/>
                </a:cubicBezTo>
                <a:cubicBezTo>
                  <a:pt x="16123" y="17536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4" y="12996"/>
                  <a:pt x="15392" y="14581"/>
                  <a:pt x="14970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1"/>
                </a:moveTo>
                <a:cubicBezTo>
                  <a:pt x="12608" y="6309"/>
                  <a:pt x="13855" y="6066"/>
                  <a:pt x="14970" y="5652"/>
                </a:cubicBezTo>
                <a:cubicBezTo>
                  <a:pt x="15392" y="7019"/>
                  <a:pt x="15654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1"/>
                  <a:pt x="11291" y="6361"/>
                </a:cubicBezTo>
                <a:close/>
                <a:moveTo>
                  <a:pt x="11291" y="1032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2"/>
                  <a:pt x="11291" y="1032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6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1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5"/>
                  <a:pt x="16499" y="8112"/>
                </a:cubicBezTo>
                <a:cubicBezTo>
                  <a:pt x="16484" y="8005"/>
                  <a:pt x="16470" y="7896"/>
                  <a:pt x="16454" y="7789"/>
                </a:cubicBezTo>
                <a:cubicBezTo>
                  <a:pt x="16320" y="6944"/>
                  <a:pt x="16131" y="6144"/>
                  <a:pt x="15895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69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2"/>
                </a:cubicBezTo>
                <a:cubicBezTo>
                  <a:pt x="10309" y="1032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2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4" y="6066"/>
                  <a:pt x="8991" y="6309"/>
                  <a:pt x="10309" y="6361"/>
                </a:cubicBezTo>
                <a:cubicBezTo>
                  <a:pt x="10309" y="6361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4" y="15534"/>
                  <a:pt x="6629" y="15948"/>
                </a:cubicBezTo>
                <a:cubicBezTo>
                  <a:pt x="6207" y="14581"/>
                  <a:pt x="5945" y="12996"/>
                  <a:pt x="5902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6"/>
                  <a:pt x="6083" y="17239"/>
                </a:cubicBezTo>
                <a:cubicBezTo>
                  <a:pt x="6100" y="17282"/>
                  <a:pt x="6114" y="17329"/>
                  <a:pt x="6132" y="17372"/>
                </a:cubicBezTo>
                <a:cubicBezTo>
                  <a:pt x="6148" y="17410"/>
                  <a:pt x="6163" y="17450"/>
                  <a:pt x="6180" y="17488"/>
                </a:cubicBezTo>
                <a:cubicBezTo>
                  <a:pt x="6483" y="18192"/>
                  <a:pt x="6834" y="18822"/>
                  <a:pt x="7224" y="19369"/>
                </a:cubicBezTo>
                <a:cubicBezTo>
                  <a:pt x="7242" y="19395"/>
                  <a:pt x="7260" y="19419"/>
                  <a:pt x="7278" y="19444"/>
                </a:cubicBezTo>
                <a:cubicBezTo>
                  <a:pt x="7472" y="19710"/>
                  <a:pt x="7674" y="19958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9"/>
                  <a:pt x="4958" y="12135"/>
                </a:cubicBezTo>
                <a:cubicBezTo>
                  <a:pt x="4967" y="12260"/>
                  <a:pt x="4978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5" y="13596"/>
                  <a:pt x="5129" y="13704"/>
                  <a:pt x="5145" y="13812"/>
                </a:cubicBezTo>
                <a:cubicBezTo>
                  <a:pt x="5279" y="14656"/>
                  <a:pt x="5468" y="15457"/>
                  <a:pt x="5704" y="16203"/>
                </a:cubicBezTo>
                <a:cubicBezTo>
                  <a:pt x="5717" y="16244"/>
                  <a:pt x="5731" y="16284"/>
                  <a:pt x="5744" y="16325"/>
                </a:cubicBezTo>
                <a:cubicBezTo>
                  <a:pt x="4995" y="16682"/>
                  <a:pt x="4329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29" y="4478"/>
                  <a:pt x="4995" y="4918"/>
                  <a:pt x="5744" y="5276"/>
                </a:cubicBezTo>
                <a:cubicBezTo>
                  <a:pt x="5731" y="5317"/>
                  <a:pt x="5717" y="5357"/>
                  <a:pt x="5704" y="5397"/>
                </a:cubicBezTo>
                <a:cubicBezTo>
                  <a:pt x="5468" y="6144"/>
                  <a:pt x="5279" y="6944"/>
                  <a:pt x="5145" y="7789"/>
                </a:cubicBezTo>
                <a:cubicBezTo>
                  <a:pt x="5129" y="7896"/>
                  <a:pt x="5115" y="8005"/>
                  <a:pt x="5100" y="8112"/>
                </a:cubicBezTo>
                <a:cubicBezTo>
                  <a:pt x="5055" y="8435"/>
                  <a:pt x="5018" y="8761"/>
                  <a:pt x="4989" y="9093"/>
                </a:cubicBezTo>
                <a:cubicBezTo>
                  <a:pt x="4978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1"/>
                  <a:pt x="7278" y="2156"/>
                </a:cubicBezTo>
                <a:cubicBezTo>
                  <a:pt x="7260" y="2181"/>
                  <a:pt x="7242" y="2206"/>
                  <a:pt x="7224" y="2231"/>
                </a:cubicBezTo>
                <a:cubicBezTo>
                  <a:pt x="6834" y="2778"/>
                  <a:pt x="6483" y="3408"/>
                  <a:pt x="6180" y="4112"/>
                </a:cubicBezTo>
                <a:cubicBezTo>
                  <a:pt x="6163" y="4151"/>
                  <a:pt x="6148" y="4190"/>
                  <a:pt x="6132" y="4229"/>
                </a:cubicBezTo>
                <a:cubicBezTo>
                  <a:pt x="6114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89">
            <a:extLst>
              <a:ext uri="{FF2B5EF4-FFF2-40B4-BE49-F238E27FC236}">
                <a16:creationId xmlns:a16="http://schemas.microsoft.com/office/drawing/2014/main" id="{E6F7A0A4-784A-4696-BBAE-920F29323982}"/>
              </a:ext>
            </a:extLst>
          </p:cNvPr>
          <p:cNvSpPr/>
          <p:nvPr/>
        </p:nvSpPr>
        <p:spPr>
          <a:xfrm>
            <a:off x="3078497" y="4224763"/>
            <a:ext cx="280580" cy="255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2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09"/>
                  <a:pt x="6113" y="10507"/>
                  <a:pt x="5698" y="9969"/>
                </a:cubicBezTo>
                <a:cubicBezTo>
                  <a:pt x="5646" y="9901"/>
                  <a:pt x="5599" y="9842"/>
                  <a:pt x="5562" y="9785"/>
                </a:cubicBezTo>
                <a:cubicBezTo>
                  <a:pt x="5550" y="9768"/>
                  <a:pt x="5538" y="9751"/>
                  <a:pt x="5526" y="9734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1"/>
                </a:cubicBezTo>
                <a:cubicBezTo>
                  <a:pt x="5249" y="6721"/>
                  <a:pt x="4603" y="5151"/>
                  <a:pt x="5035" y="3987"/>
                </a:cubicBezTo>
                <a:cubicBezTo>
                  <a:pt x="5619" y="2410"/>
                  <a:pt x="6140" y="2098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1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3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5"/>
                </a:cubicBezTo>
                <a:cubicBezTo>
                  <a:pt x="11091" y="9842"/>
                  <a:pt x="11044" y="9901"/>
                  <a:pt x="10992" y="9969"/>
                </a:cubicBezTo>
                <a:cubicBezTo>
                  <a:pt x="10578" y="10507"/>
                  <a:pt x="9806" y="11509"/>
                  <a:pt x="9806" y="13567"/>
                </a:cubicBezTo>
                <a:cubicBezTo>
                  <a:pt x="9806" y="15971"/>
                  <a:pt x="11535" y="17087"/>
                  <a:pt x="12500" y="17361"/>
                </a:cubicBezTo>
                <a:cubicBezTo>
                  <a:pt x="13925" y="17915"/>
                  <a:pt x="15432" y="18664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39"/>
                  <a:pt x="12999" y="4821"/>
                  <a:pt x="12211" y="2789"/>
                </a:cubicBezTo>
                <a:cubicBezTo>
                  <a:pt x="11716" y="1513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6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6"/>
                  <a:pt x="12782" y="16326"/>
                </a:cubicBezTo>
                <a:moveTo>
                  <a:pt x="18035" y="15773"/>
                </a:moveTo>
                <a:cubicBezTo>
                  <a:pt x="18035" y="15773"/>
                  <a:pt x="16217" y="15311"/>
                  <a:pt x="16217" y="13290"/>
                </a:cubicBezTo>
                <a:cubicBezTo>
                  <a:pt x="16217" y="11514"/>
                  <a:pt x="17087" y="10889"/>
                  <a:pt x="17376" y="10458"/>
                </a:cubicBezTo>
                <a:cubicBezTo>
                  <a:pt x="17376" y="10458"/>
                  <a:pt x="17968" y="9905"/>
                  <a:pt x="17572" y="8122"/>
                </a:cubicBezTo>
                <a:cubicBezTo>
                  <a:pt x="18232" y="7145"/>
                  <a:pt x="18387" y="5419"/>
                  <a:pt x="17669" y="3589"/>
                </a:cubicBezTo>
                <a:cubicBezTo>
                  <a:pt x="17218" y="2442"/>
                  <a:pt x="16666" y="1814"/>
                  <a:pt x="16059" y="1448"/>
                </a:cubicBezTo>
                <a:cubicBezTo>
                  <a:pt x="15612" y="1179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3"/>
                </a:cubicBezTo>
                <a:cubicBezTo>
                  <a:pt x="12878" y="1781"/>
                  <a:pt x="12997" y="2064"/>
                  <a:pt x="13115" y="2365"/>
                </a:cubicBezTo>
                <a:cubicBezTo>
                  <a:pt x="13131" y="2408"/>
                  <a:pt x="13143" y="2453"/>
                  <a:pt x="13159" y="2496"/>
                </a:cubicBezTo>
                <a:cubicBezTo>
                  <a:pt x="13436" y="2360"/>
                  <a:pt x="13994" y="2159"/>
                  <a:pt x="14614" y="2159"/>
                </a:cubicBezTo>
                <a:cubicBezTo>
                  <a:pt x="15001" y="2159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8"/>
                </a:cubicBezTo>
                <a:cubicBezTo>
                  <a:pt x="17366" y="5540"/>
                  <a:pt x="17207" y="6853"/>
                  <a:pt x="16784" y="7478"/>
                </a:cubicBezTo>
                <a:cubicBezTo>
                  <a:pt x="16610" y="7736"/>
                  <a:pt x="16549" y="8066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3"/>
                  <a:pt x="16607" y="9785"/>
                  <a:pt x="16584" y="9819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7"/>
                  <a:pt x="15236" y="11418"/>
                  <a:pt x="15236" y="13290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6"/>
                  <a:pt x="20311" y="17925"/>
                  <a:pt x="20570" y="19439"/>
                </a:cubicBezTo>
                <a:lnTo>
                  <a:pt x="17464" y="19439"/>
                </a:lnTo>
                <a:cubicBezTo>
                  <a:pt x="17553" y="19773"/>
                  <a:pt x="17615" y="20131"/>
                  <a:pt x="17645" y="20519"/>
                </a:cubicBezTo>
                <a:lnTo>
                  <a:pt x="21152" y="20519"/>
                </a:lnTo>
                <a:cubicBezTo>
                  <a:pt x="21600" y="20519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AutoShape 3">
            <a:extLst>
              <a:ext uri="{FF2B5EF4-FFF2-40B4-BE49-F238E27FC236}">
                <a16:creationId xmlns:a16="http://schemas.microsoft.com/office/drawing/2014/main" id="{85AFFBB0-5DB0-4D3D-A115-DF43CF89A02E}"/>
              </a:ext>
            </a:extLst>
          </p:cNvPr>
          <p:cNvSpPr>
            <a:spLocks/>
          </p:cNvSpPr>
          <p:nvPr/>
        </p:nvSpPr>
        <p:spPr bwMode="auto">
          <a:xfrm>
            <a:off x="4584834" y="2082526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52FDF-6C65-415B-81C8-1CDEE594645C}"/>
              </a:ext>
            </a:extLst>
          </p:cNvPr>
          <p:cNvSpPr txBox="1"/>
          <p:nvPr/>
        </p:nvSpPr>
        <p:spPr>
          <a:xfrm>
            <a:off x="5109059" y="2970800"/>
            <a:ext cx="18047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tillium"/>
              </a:rPr>
              <a:t>Our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tillium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45633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/>
          </p:cNvSpPr>
          <p:nvPr/>
        </p:nvSpPr>
        <p:spPr bwMode="auto">
          <a:xfrm>
            <a:off x="7183333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Application</a:t>
            </a: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2096600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4634686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8814" y="3770573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Post Room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8159" y="4000111"/>
            <a:ext cx="1995684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FFFFFF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post ad for spare and vacant room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Shape 3624"/>
          <p:cNvSpPr/>
          <p:nvPr/>
        </p:nvSpPr>
        <p:spPr>
          <a:xfrm>
            <a:off x="5875342" y="296697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2574" y="3770573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Search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1919" y="4044620"/>
            <a:ext cx="1995684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To facilitate user to search for spare and vacant room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61" y="3770573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Easiness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46806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Will eliminate a hazardous process of traditional room finding.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Shape 3647"/>
          <p:cNvSpPr/>
          <p:nvPr/>
        </p:nvSpPr>
        <p:spPr>
          <a:xfrm>
            <a:off x="8396114" y="2945751"/>
            <a:ext cx="497065" cy="497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3644">
            <a:extLst>
              <a:ext uri="{FF2B5EF4-FFF2-40B4-BE49-F238E27FC236}">
                <a16:creationId xmlns:a16="http://schemas.microsoft.com/office/drawing/2014/main" id="{160C8984-AF74-4CCA-83CE-C9E72F911F09}"/>
              </a:ext>
            </a:extLst>
          </p:cNvPr>
          <p:cNvSpPr/>
          <p:nvPr/>
        </p:nvSpPr>
        <p:spPr>
          <a:xfrm>
            <a:off x="3374768" y="3170685"/>
            <a:ext cx="412421" cy="41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1874A7-A403-6843-BD11-451ACE8C9DE8}"/>
              </a:ext>
            </a:extLst>
          </p:cNvPr>
          <p:cNvCxnSpPr>
            <a:cxnSpLocks/>
          </p:cNvCxnSpPr>
          <p:nvPr/>
        </p:nvCxnSpPr>
        <p:spPr>
          <a:xfrm>
            <a:off x="4333159" y="1740780"/>
            <a:ext cx="102465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2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48942" y="2162291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Feasibility</a:t>
            </a:r>
            <a:endParaRPr lang="en-US" sz="3600" dirty="0">
              <a:solidFill>
                <a:srgbClr val="000000"/>
              </a:solidFill>
              <a:latin typeface="Titillium Light" charset="0"/>
              <a:ea typeface="Titillium Light" charset="0"/>
              <a:cs typeface="Titillium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Study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1848942" y="3428999"/>
            <a:ext cx="851396" cy="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8942" y="1566492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THE ABOUT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596322"/>
            <a:ext cx="2269619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TECHNICAL FEASIBILITY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Technical Feasibility means whether the project is working in a perfect manner.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0234" y="2906804"/>
            <a:ext cx="2801066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Operational Feasibility means the project must perform its operation perfectly.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00234" y="3981511"/>
            <a:ext cx="2801066" cy="8023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Economic Feasibility is a term which is related to estimation of cost required for the project.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0234" y="5225904"/>
            <a:ext cx="2801066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Legal Feasibility means the developing project must be legal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731453" y="1470491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8FB173-5CD7-4A25-81DB-EB26D2DA6689}"/>
              </a:ext>
            </a:extLst>
          </p:cNvPr>
          <p:cNvSpPr txBox="1"/>
          <p:nvPr/>
        </p:nvSpPr>
        <p:spPr>
          <a:xfrm>
            <a:off x="7598228" y="2717961"/>
            <a:ext cx="2269619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OPERATIONAL FEASIBILITY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FE1DE-E198-405D-BA3E-57C0E29F09CE}"/>
              </a:ext>
            </a:extLst>
          </p:cNvPr>
          <p:cNvSpPr txBox="1"/>
          <p:nvPr/>
        </p:nvSpPr>
        <p:spPr>
          <a:xfrm>
            <a:off x="7600234" y="3835241"/>
            <a:ext cx="2269619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ECONOMIC FEASIBILITY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A03D3B-A1FA-4608-B97A-05764572E4AF}"/>
              </a:ext>
            </a:extLst>
          </p:cNvPr>
          <p:cNvSpPr txBox="1"/>
          <p:nvPr/>
        </p:nvSpPr>
        <p:spPr>
          <a:xfrm>
            <a:off x="7600233" y="5074452"/>
            <a:ext cx="2269619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LEGAL FEASIBILITY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0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80725" y="904760"/>
            <a:ext cx="8610600" cy="495486"/>
          </a:xfrm>
        </p:spPr>
        <p:txBody>
          <a:bodyPr/>
          <a:lstStyle/>
          <a:p>
            <a:r>
              <a:rPr lang="en-US" sz="3600" dirty="0"/>
              <a:t>System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2031573"/>
            <a:ext cx="8610600" cy="24840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Our design is mostly going to be based on material  design. We are going to use guidelines provided by the material design team.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0000CAC-801A-4664-9FB5-0C753CA2D7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85" b="285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B0517-8D2F-4707-AE12-CED89A438A88}"/>
              </a:ext>
            </a:extLst>
          </p:cNvPr>
          <p:cNvSpPr txBox="1"/>
          <p:nvPr/>
        </p:nvSpPr>
        <p:spPr>
          <a:xfrm>
            <a:off x="5461584" y="5734172"/>
            <a:ext cx="1263744" cy="369332"/>
          </a:xfrm>
          <a:prstGeom prst="rect">
            <a:avLst/>
          </a:prstGeom>
          <a:solidFill>
            <a:srgbClr val="024FB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SpareRoom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6DBF25-F781-4EE5-890B-501EAD58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25" y="4938378"/>
            <a:ext cx="1014862" cy="101486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5B998-6BCE-F047-AD0D-A1D5DC219FC3}"/>
              </a:ext>
            </a:extLst>
          </p:cNvPr>
          <p:cNvCxnSpPr>
            <a:cxnSpLocks/>
          </p:cNvCxnSpPr>
          <p:nvPr/>
        </p:nvCxnSpPr>
        <p:spPr>
          <a:xfrm>
            <a:off x="4339935" y="1583617"/>
            <a:ext cx="105454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2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5124" y="2191338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Software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Requirements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935124" y="3280358"/>
            <a:ext cx="1034102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3"/>
          <p:cNvSpPr>
            <a:spLocks/>
          </p:cNvSpPr>
          <p:nvPr/>
        </p:nvSpPr>
        <p:spPr bwMode="auto">
          <a:xfrm>
            <a:off x="4489452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6735105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8980758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07599D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6908" y="3852192"/>
            <a:ext cx="73064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FLUTTER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4388" y="4194145"/>
            <a:ext cx="1995684" cy="8023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Flutter is open-source UI software development kit created by Google.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86228" y="3852192"/>
            <a:ext cx="804836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FIREBASE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0798" y="4194145"/>
            <a:ext cx="1995684" cy="10793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Firebase is a mobile and web application development platform developed </a:t>
            </a: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y Firebase, Inc.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19157" y="3852192"/>
            <a:ext cx="451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DART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47208" y="4194145"/>
            <a:ext cx="1995684" cy="8023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Dart is a client-optimized programming language for apps on multiple platforms.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668A838-EF5B-4064-A9C2-CF4EE8577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4787" y="2518374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B4FF889-B42B-47CB-8EE2-EF339AFD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3657" y="2514600"/>
            <a:ext cx="609600" cy="609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DF8CF0F-4BB1-451D-8B83-F551B2A6D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0456" y="251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2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44"/>
          <p:cNvGrpSpPr/>
          <p:nvPr/>
        </p:nvGrpSpPr>
        <p:grpSpPr>
          <a:xfrm>
            <a:off x="1144190" y="2138337"/>
            <a:ext cx="3684814" cy="1222764"/>
            <a:chOff x="1790700" y="2902344"/>
            <a:chExt cx="3684814" cy="1222764"/>
          </a:xfrm>
        </p:grpSpPr>
        <p:sp>
          <p:nvSpPr>
            <p:cNvPr id="246" name="TextBox 245"/>
            <p:cNvSpPr txBox="1"/>
            <p:nvPr/>
          </p:nvSpPr>
          <p:spPr>
            <a:xfrm>
              <a:off x="1790700" y="3227618"/>
              <a:ext cx="3684814" cy="8974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Use Case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Diagram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801585" y="2902344"/>
              <a:ext cx="948978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SpareRoom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7175EA-8950-4D40-94CA-9D9F1BCF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62" y="0"/>
            <a:ext cx="7765347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2589E2-1C7A-4C4D-8592-3BF958F21094}"/>
              </a:ext>
            </a:extLst>
          </p:cNvPr>
          <p:cNvCxnSpPr>
            <a:cxnSpLocks/>
          </p:cNvCxnSpPr>
          <p:nvPr/>
        </p:nvCxnSpPr>
        <p:spPr>
          <a:xfrm>
            <a:off x="1155075" y="3569580"/>
            <a:ext cx="948978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Financial - Light">
      <a:dk1>
        <a:srgbClr val="10132B"/>
      </a:dk1>
      <a:lt1>
        <a:srgbClr val="FFFFFF"/>
      </a:lt1>
      <a:dk2>
        <a:srgbClr val="212459"/>
      </a:dk2>
      <a:lt2>
        <a:srgbClr val="EAF6FF"/>
      </a:lt2>
      <a:accent1>
        <a:srgbClr val="29A3F7"/>
      </a:accent1>
      <a:accent2>
        <a:srgbClr val="2B2E6E"/>
      </a:accent2>
      <a:accent3>
        <a:srgbClr val="CCB796"/>
      </a:accent3>
      <a:accent4>
        <a:srgbClr val="FBA239"/>
      </a:accent4>
      <a:accent5>
        <a:srgbClr val="F53C4B"/>
      </a:accent5>
      <a:accent6>
        <a:srgbClr val="555B6C"/>
      </a:accent6>
      <a:hlink>
        <a:srgbClr val="F9A145"/>
      </a:hlink>
      <a:folHlink>
        <a:srgbClr val="F2404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721</Words>
  <Application>Microsoft Macintosh PowerPoint</Application>
  <PresentationFormat>Widescreen</PresentationFormat>
  <Paragraphs>143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Source Sans Pro</vt:lpstr>
      <vt:lpstr>Titillium</vt:lpstr>
      <vt:lpstr>Titillium Bd</vt:lpstr>
      <vt:lpstr>Titillium Light</vt:lpstr>
      <vt:lpstr>Wingdings</vt:lpstr>
      <vt:lpstr>Office Theme</vt:lpstr>
      <vt:lpstr>1_Office Theme</vt:lpstr>
      <vt:lpstr>PowerPoint Presentation</vt:lpstr>
      <vt:lpstr>Introduction</vt:lpstr>
      <vt:lpstr>PowerPoint Presentation</vt:lpstr>
      <vt:lpstr>PowerPoint Presentation</vt:lpstr>
      <vt:lpstr>Scope and Application</vt:lpstr>
      <vt:lpstr>PowerPoint Presentation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Modules</vt:lpstr>
      <vt:lpstr>Implementation and Discussion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मिलन मल्ल</cp:lastModifiedBy>
  <cp:revision>98</cp:revision>
  <dcterms:created xsi:type="dcterms:W3CDTF">2018-12-21T22:04:22Z</dcterms:created>
  <dcterms:modified xsi:type="dcterms:W3CDTF">2021-09-30T02:08:46Z</dcterms:modified>
</cp:coreProperties>
</file>